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71" r:id="rId14"/>
    <p:sldId id="272" r:id="rId15"/>
    <p:sldId id="273" r:id="rId16"/>
    <p:sldId id="274" r:id="rId17"/>
    <p:sldId id="275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Федеральный </a:t>
            </a:r>
            <a:r>
              <a:rPr lang="ru-RU" dirty="0"/>
              <a:t>государственный образовательный стандарт начального общего образования обучающихся с ограниченными возможностями </a:t>
            </a:r>
            <a:r>
              <a:rPr lang="ru-RU" dirty="0" smtClean="0"/>
              <a:t>здоровья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871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2400" dirty="0"/>
              <a:t>Стандарт направлен на обеспечение: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Autofit/>
          </a:bodyPr>
          <a:lstStyle/>
          <a:p>
            <a:r>
              <a:rPr lang="ru-RU" sz="1600" dirty="0" smtClean="0"/>
              <a:t>равных </a:t>
            </a:r>
            <a:r>
              <a:rPr lang="ru-RU" sz="1600" dirty="0"/>
              <a:t>возможностей получения качественного образования обучающимися вне зависимости от места жительства, пола, национальности, языка, социального статуса, степени выражения ограничений здоровья, психофизиологических и других особенностей;</a:t>
            </a:r>
          </a:p>
          <a:p>
            <a:r>
              <a:rPr lang="ru-RU" sz="1600" dirty="0"/>
              <a:t>единства образовательного пространства Российской Федерации;</a:t>
            </a:r>
          </a:p>
          <a:p>
            <a:r>
              <a:rPr lang="ru-RU" sz="1600" dirty="0"/>
              <a:t>государственных гарантий качества образования на основе единства обязательных требований к условиям реализации АООП и результатам их освоения;</a:t>
            </a:r>
          </a:p>
          <a:p>
            <a:r>
              <a:rPr lang="ru-RU" sz="1600" dirty="0"/>
              <a:t>максимального расширения доступа обучающимся к образованию, отвечающему их возможностям и особым образовательным потребностям;</a:t>
            </a:r>
          </a:p>
          <a:p>
            <a:r>
              <a:rPr lang="ru-RU" sz="1600" dirty="0"/>
              <a:t>вариативности содержания АООП, возможности ее формирования с учетом особых образовательных потребностей и способностей обучающихся </a:t>
            </a:r>
          </a:p>
          <a:p>
            <a:r>
              <a:rPr lang="ru-RU" sz="1600" dirty="0"/>
              <a:t>духовно-нравственного развития обучающихся , формирования основ их гражданской идентичности как основного направления развития гражданского общества;</a:t>
            </a:r>
          </a:p>
          <a:p>
            <a:r>
              <a:rPr lang="ru-RU" sz="1600" dirty="0"/>
              <a:t>демократизации системы образования и деятельности организаций, в том числе через развитие форм государственно-общественного управления, расширения возможностей для реализации права выбора педагогическими работниками методик обучения и воспитания, методов оценки школьных достижений обучающихся, использования различных форм организации образовательной деятельности, развития культуры образовательной среды;</a:t>
            </a:r>
          </a:p>
          <a:p>
            <a:r>
              <a:rPr lang="ru-RU" sz="1600" dirty="0"/>
              <a:t>разработки </a:t>
            </a:r>
            <a:r>
              <a:rPr lang="ru-RU" sz="1600" dirty="0" err="1"/>
              <a:t>критериальной</a:t>
            </a:r>
            <a:r>
              <a:rPr lang="ru-RU" sz="1600" dirty="0"/>
              <a:t> оценки результатов освоения АООП, деятельности педагогических работников, организаций, функционирования системы образования в целом;</a:t>
            </a:r>
          </a:p>
          <a:p>
            <a:r>
              <a:rPr lang="ru-RU" sz="1600" dirty="0"/>
              <a:t>создания условий для эффективной реализации и освоения обучающимися АООП, в том числе условий для индивидуального развития всех обучающихся.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9862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Стандарты являются основой для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5500" dirty="0" smtClean="0"/>
              <a:t>- разработки </a:t>
            </a:r>
            <a:r>
              <a:rPr lang="ru-RU" sz="5500" dirty="0"/>
              <a:t>и реализации организацией АООП;</a:t>
            </a:r>
          </a:p>
          <a:p>
            <a:pPr marL="0" indent="0">
              <a:buNone/>
            </a:pPr>
            <a:r>
              <a:rPr lang="ru-RU" sz="5500" dirty="0" smtClean="0"/>
              <a:t>- определения </a:t>
            </a:r>
            <a:r>
              <a:rPr lang="ru-RU" sz="5500" dirty="0"/>
              <a:t>требований к условиям реализации АООП, в том числе на основе индивидуального учебного плана;</a:t>
            </a:r>
          </a:p>
          <a:p>
            <a:pPr marL="0" indent="0">
              <a:buNone/>
            </a:pPr>
            <a:r>
              <a:rPr lang="ru-RU" sz="5500" dirty="0"/>
              <a:t>-определения требований к результатам освоения обучающимися АООП;</a:t>
            </a:r>
          </a:p>
          <a:p>
            <a:pPr marL="0" indent="0">
              <a:buNone/>
            </a:pPr>
            <a:r>
              <a:rPr lang="ru-RU" sz="5500" dirty="0"/>
              <a:t>-разработки нормативов финансового обеспечения реализации АООП, в том числе на основе индивидуального учебного плана, и нормативных затрат на оказание государственной (муниципальной) услуги в сфере образования обучающихся </a:t>
            </a:r>
          </a:p>
          <a:p>
            <a:pPr marL="0" indent="0">
              <a:buNone/>
            </a:pPr>
            <a:r>
              <a:rPr lang="ru-RU" sz="5500" dirty="0" smtClean="0"/>
              <a:t>- объективной </a:t>
            </a:r>
            <a:r>
              <a:rPr lang="ru-RU" sz="5500" dirty="0"/>
              <a:t>оценки соответствия образовательной деятельности организации требованиям Стандарта, осуществления лицензирования образовательной деятельности, государственной аккредитации образовательной деятельности, государственного контроля (надзора) в сфере образования;</a:t>
            </a:r>
          </a:p>
          <a:p>
            <a:pPr marL="0" indent="0">
              <a:buNone/>
            </a:pPr>
            <a:r>
              <a:rPr lang="ru-RU" sz="5500" dirty="0" smtClean="0"/>
              <a:t>- проведения </a:t>
            </a:r>
            <a:r>
              <a:rPr lang="ru-RU" sz="5500" dirty="0"/>
              <a:t>текущей, промежуточной и итоговой аттестации обучающихся;</a:t>
            </a:r>
          </a:p>
          <a:p>
            <a:pPr marL="0" indent="0">
              <a:buNone/>
            </a:pPr>
            <a:r>
              <a:rPr lang="ru-RU" sz="5500" dirty="0" smtClean="0"/>
              <a:t>- осуществления </a:t>
            </a:r>
            <a:r>
              <a:rPr lang="ru-RU" sz="5500" dirty="0"/>
              <a:t>внутреннего мониторинга качества образования в организации;</a:t>
            </a:r>
          </a:p>
          <a:p>
            <a:pPr marL="0" indent="0">
              <a:buNone/>
            </a:pPr>
            <a:r>
              <a:rPr lang="ru-RU" sz="5500" dirty="0" smtClean="0"/>
              <a:t>- профессиональной </a:t>
            </a:r>
            <a:r>
              <a:rPr lang="ru-RU" sz="5500" dirty="0"/>
              <a:t>подготовки и переподготовки (по основным и дополнительным программам профессионального образования), повышения квалификации и аттестации педагогических и руководящих работников образовательных организаций, осуществляющих образование обучающихся.</a:t>
            </a:r>
          </a:p>
          <a:p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192219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/>
              <a:t>Стандарты предусматривают возможность </a:t>
            </a:r>
            <a:r>
              <a:rPr lang="ru-RU" sz="3200" b="1" dirty="0"/>
              <a:t>гибкой смены 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- образовательного </a:t>
            </a:r>
            <a:r>
              <a:rPr lang="ru-RU" dirty="0"/>
              <a:t>маршрута,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-  программ </a:t>
            </a:r>
          </a:p>
          <a:p>
            <a:pPr marL="0" indent="0" algn="ctr">
              <a:buNone/>
            </a:pPr>
            <a:r>
              <a:rPr lang="ru-RU" dirty="0" smtClean="0"/>
              <a:t> - условий </a:t>
            </a:r>
            <a:r>
              <a:rPr lang="ru-RU" dirty="0"/>
              <a:t>получения НОО </a:t>
            </a:r>
            <a:r>
              <a:rPr lang="ru-RU" dirty="0" smtClean="0"/>
              <a:t>обучающимися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на </a:t>
            </a:r>
            <a:r>
              <a:rPr lang="ru-RU" dirty="0"/>
              <a:t>основе комплексной оценки личностных, </a:t>
            </a:r>
            <a:r>
              <a:rPr lang="ru-RU" dirty="0" err="1"/>
              <a:t>метапредметных</a:t>
            </a:r>
            <a:r>
              <a:rPr lang="ru-RU" dirty="0"/>
              <a:t> и предметных результатов освоения АООП НОО, заключения психолого-медико-педагогической комиссии </a:t>
            </a:r>
            <a:r>
              <a:rPr lang="ru-RU" dirty="0" smtClean="0"/>
              <a:t>и </a:t>
            </a:r>
            <a:r>
              <a:rPr lang="ru-RU" dirty="0"/>
              <a:t>мнения родителей (законных представителей).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968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АООП </a:t>
            </a:r>
            <a:r>
              <a:rPr lang="ru-RU" dirty="0"/>
              <a:t>НОО для обучающихся с ОВЗ </a:t>
            </a:r>
            <a:r>
              <a:rPr lang="ru-RU" b="1" dirty="0"/>
              <a:t>самостоятельно разрабатывается </a:t>
            </a:r>
            <a:r>
              <a:rPr lang="ru-RU" dirty="0" smtClean="0"/>
              <a:t>организацией в </a:t>
            </a:r>
            <a:r>
              <a:rPr lang="ru-RU" dirty="0"/>
              <a:t>соответствии со Стандартом и с учетом примерной АООП НОО и </a:t>
            </a:r>
            <a:r>
              <a:rPr lang="ru-RU" b="1" dirty="0"/>
              <a:t>утверждается </a:t>
            </a:r>
            <a:r>
              <a:rPr lang="ru-RU" dirty="0"/>
              <a:t>организацией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63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Реализация АООП НОО может быть организована </a:t>
            </a:r>
            <a:endParaRPr lang="ru-RU" dirty="0" smtClean="0"/>
          </a:p>
          <a:p>
            <a:pPr algn="ctr">
              <a:buFontTx/>
              <a:buChar char="-"/>
            </a:pPr>
            <a:r>
              <a:rPr lang="ru-RU" dirty="0" smtClean="0"/>
              <a:t>совместно </a:t>
            </a:r>
            <a:r>
              <a:rPr lang="ru-RU" dirty="0"/>
              <a:t>с другими </a:t>
            </a:r>
            <a:r>
              <a:rPr lang="ru-RU" dirty="0" smtClean="0"/>
              <a:t>обучающимися</a:t>
            </a:r>
          </a:p>
          <a:p>
            <a:pPr algn="ctr">
              <a:buFontTx/>
              <a:buChar char="-"/>
            </a:pPr>
            <a:r>
              <a:rPr lang="ru-RU" dirty="0" smtClean="0"/>
              <a:t>в </a:t>
            </a:r>
            <a:r>
              <a:rPr lang="ru-RU" dirty="0"/>
              <a:t>отдельных классах, группах </a:t>
            </a:r>
            <a:endParaRPr lang="ru-RU" dirty="0" smtClean="0"/>
          </a:p>
          <a:p>
            <a:pPr algn="ctr">
              <a:buFontTx/>
              <a:buChar char="-"/>
            </a:pPr>
            <a:r>
              <a:rPr lang="ru-RU" dirty="0" smtClean="0"/>
              <a:t>в </a:t>
            </a:r>
            <a:r>
              <a:rPr lang="ru-RU" dirty="0"/>
              <a:t>отдельных организациях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88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Целевой раздел </a:t>
            </a:r>
            <a:r>
              <a:rPr lang="ru-RU" dirty="0" smtClean="0"/>
              <a:t>определяет</a:t>
            </a:r>
          </a:p>
          <a:p>
            <a:pPr>
              <a:buFontTx/>
              <a:buChar char="-"/>
            </a:pPr>
            <a:r>
              <a:rPr lang="ru-RU" dirty="0" smtClean="0"/>
              <a:t>общее </a:t>
            </a:r>
            <a:r>
              <a:rPr lang="ru-RU" dirty="0"/>
              <a:t>назначение,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цели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задачи </a:t>
            </a:r>
          </a:p>
          <a:p>
            <a:pPr>
              <a:buFontTx/>
              <a:buChar char="-"/>
            </a:pPr>
            <a:r>
              <a:rPr lang="ru-RU" dirty="0" smtClean="0"/>
              <a:t>планируемые </a:t>
            </a:r>
            <a:r>
              <a:rPr lang="ru-RU" dirty="0"/>
              <a:t>результаты реализации АООП НОО,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способы </a:t>
            </a:r>
            <a:r>
              <a:rPr lang="ru-RU" dirty="0"/>
              <a:t>определения достижения этих целей и результатов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36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Содержательный раздел определяет общее содержание НОО обучающихся  и включает следующие программы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Autofit/>
          </a:bodyPr>
          <a:lstStyle/>
          <a:p>
            <a:r>
              <a:rPr lang="ru-RU" sz="2000" dirty="0"/>
              <a:t>программу формирования универсальных учебных действий у обучающихся </a:t>
            </a:r>
            <a:r>
              <a:rPr lang="ru-RU" sz="2000" dirty="0" smtClean="0"/>
              <a:t>в </a:t>
            </a:r>
            <a:r>
              <a:rPr lang="ru-RU" sz="2000" dirty="0"/>
              <a:t>соответствии с приложениями </a:t>
            </a:r>
            <a:r>
              <a:rPr lang="ru-RU" sz="2000" dirty="0" smtClean="0"/>
              <a:t>к Стандартам </a:t>
            </a:r>
            <a:r>
              <a:rPr lang="ru-RU" sz="2000" dirty="0"/>
              <a:t>при получении НОО, для детей с умственной отсталостью </a:t>
            </a:r>
            <a:r>
              <a:rPr lang="ru-RU" sz="2000" b="1" dirty="0"/>
              <a:t>только базовых</a:t>
            </a:r>
            <a:r>
              <a:rPr lang="ru-RU" sz="2000" dirty="0"/>
              <a:t> учебных действий;</a:t>
            </a:r>
          </a:p>
          <a:p>
            <a:r>
              <a:rPr lang="ru-RU" sz="2000" dirty="0"/>
              <a:t>программы отдельных учебных предметов, курсов коррекционно-развивающей области и курсов внеурочной деятельности;</a:t>
            </a:r>
          </a:p>
          <a:p>
            <a:r>
              <a:rPr lang="ru-RU" sz="2000" dirty="0"/>
              <a:t>программу духовно-нравственного развития, воспитания обучающихся с ОВЗ при получении НОО (в зависимости от варианта АООП НОО – нравственного развития, воспитания обучающихся в соответствии с приложениями к Стандартам);</a:t>
            </a:r>
          </a:p>
          <a:p>
            <a:r>
              <a:rPr lang="ru-RU" sz="2000" dirty="0"/>
              <a:t>программу формирования экологической культуры, здорового и безопасного образа жизни (это только для детей с ОВЗ);</a:t>
            </a:r>
          </a:p>
          <a:p>
            <a:r>
              <a:rPr lang="ru-RU" sz="2000" dirty="0"/>
              <a:t>программу коррекционной работы;</a:t>
            </a:r>
          </a:p>
          <a:p>
            <a:r>
              <a:rPr lang="ru-RU" sz="2000" dirty="0"/>
              <a:t>программу внеурочной </a:t>
            </a:r>
            <a:r>
              <a:rPr lang="ru-RU" sz="2000" dirty="0" smtClean="0"/>
              <a:t>деятельности;</a:t>
            </a:r>
            <a:endParaRPr lang="ru-RU" sz="2000" dirty="0"/>
          </a:p>
          <a:p>
            <a:r>
              <a:rPr lang="ru-RU" sz="2000" b="1" dirty="0" smtClean="0"/>
              <a:t>для </a:t>
            </a:r>
            <a:r>
              <a:rPr lang="ru-RU" sz="2000" b="1" dirty="0"/>
              <a:t>детей с умственной отсталостью </a:t>
            </a:r>
            <a:r>
              <a:rPr lang="ru-RU" sz="2000" dirty="0"/>
              <a:t>– программу сотрудничества с родителями.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6619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Организационный раздел определяет общие рамки организации образовательной деятельности, а также механизмы реализации </a:t>
            </a:r>
            <a:r>
              <a:rPr lang="ru-RU" sz="2400" dirty="0"/>
              <a:t>АООП НОО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Организационный </a:t>
            </a:r>
            <a:r>
              <a:rPr lang="ru-RU" sz="2800" dirty="0"/>
              <a:t>раздел включает:</a:t>
            </a:r>
          </a:p>
          <a:p>
            <a:r>
              <a:rPr lang="ru-RU" sz="2800" dirty="0"/>
              <a:t>учебный план НОО, включающий предметные и коррекционно-развивающую области, направления внеурочной деятельности;</a:t>
            </a:r>
          </a:p>
          <a:p>
            <a:r>
              <a:rPr lang="ru-RU" sz="2800" dirty="0"/>
              <a:t>систему специальных условий реализации АООП НОО в соответствии с требованиями Стандарта.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140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Определение варианта АООП НОО </a:t>
            </a:r>
            <a:r>
              <a:rPr lang="ru-RU" dirty="0" smtClean="0"/>
              <a:t>осуществляется </a:t>
            </a:r>
            <a:r>
              <a:rPr lang="ru-RU" dirty="0"/>
              <a:t>на основе рекомендаций ПМПК, сформулированных по результатам его комплексного психолого-медико-педагогического обследования, в случае наличия у обучающегося инвалидности - с учетом ИПР и мнения родителей (законных представителей).</a:t>
            </a:r>
          </a:p>
        </p:txBody>
      </p:sp>
    </p:spTree>
    <p:extLst>
      <p:ext uri="{BB962C8B-B14F-4D97-AF65-F5344CB8AC3E}">
        <p14:creationId xmlns:p14="http://schemas.microsoft.com/office/powerpoint/2010/main" val="325496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	В </a:t>
            </a:r>
            <a:r>
              <a:rPr lang="ru-RU" dirty="0"/>
              <a:t>процессе освоения АООП НОО сохраняется возможность перехода обучающегося с одного варианта АООП НОО на другой.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	Перевод </a:t>
            </a:r>
            <a:r>
              <a:rPr lang="ru-RU" dirty="0"/>
              <a:t>обучающегося с ОВЗ с одного варианта программы на другой осуществляется организацией на основании комплексной оценки результатов освоения АООП НОО, по рекомендации ПМПК и с учетом мнения родителей (законных представителей) в порядке, установленном законодательством Российской Федерации.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86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федеральный государственный образовательный стандарт начального общего образования обучающихся с ограниченными возможностями здоровья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Утвержден приказом  </a:t>
            </a:r>
            <a:r>
              <a:rPr lang="ru-RU" b="1" dirty="0"/>
              <a:t>Министерства образования и науки Российской Федерации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от 19 декабря 2014 г. № </a:t>
            </a:r>
            <a:r>
              <a:rPr lang="ru-RU" b="1" dirty="0" smtClean="0"/>
              <a:t>1598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8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dirty="0" smtClean="0"/>
          </a:p>
          <a:p>
            <a:pPr marL="0" indent="0" algn="ctr">
              <a:buNone/>
            </a:pPr>
            <a:r>
              <a:rPr lang="ru-RU" sz="6000" dirty="0" smtClean="0"/>
              <a:t>Спасибо за внимание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78148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/>
              <a:t>федеральный государственный образовательный стандарт начального общего образования обучающихся с умственной отсталостью (интеллектуальными нарушениями)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  <a:p>
            <a:endParaRPr lang="ru-RU" b="1" dirty="0"/>
          </a:p>
          <a:p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Утвержден приказом  </a:t>
            </a:r>
            <a:r>
              <a:rPr lang="ru-RU" b="1" dirty="0"/>
              <a:t>Министерства образования и науки Российской Федерации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от 19 декабря 2014 г. № </a:t>
            </a:r>
            <a:r>
              <a:rPr lang="ru-RU" b="1" dirty="0" smtClean="0"/>
              <a:t>1599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3515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Стандарты применяется к правоотношениям, возникшим с 1 сентября 2016 года.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Обучение </a:t>
            </a:r>
            <a:r>
              <a:rPr lang="ru-RU" dirty="0"/>
              <a:t>лиц, зачисленных до 1 сентября 2016 г. для обучения по адаптированным образовательным программам, осуществляется по ним до завершения обучения.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6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Стандарты </a:t>
            </a:r>
            <a:r>
              <a:rPr lang="ru-RU" dirty="0"/>
              <a:t>представляет собой совокупность обязательных требований при реализации адаптированных основных общеобразовательных программ </a:t>
            </a:r>
            <a:r>
              <a:rPr lang="ru-RU" dirty="0" smtClean="0"/>
              <a:t>в </a:t>
            </a:r>
            <a:r>
              <a:rPr lang="ru-RU" dirty="0"/>
              <a:t>организациях, осуществляющих образовательную деятельность </a:t>
            </a:r>
          </a:p>
        </p:txBody>
      </p:sp>
    </p:spTree>
    <p:extLst>
      <p:ext uri="{BB962C8B-B14F-4D97-AF65-F5344CB8AC3E}">
        <p14:creationId xmlns:p14="http://schemas.microsoft.com/office/powerpoint/2010/main" val="368137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/>
              <a:t>Предметом регулирования Стандарта для детей с ОВЗ являются отношения в сфере образования следующих групп обучающихся с ОВЗ: </a:t>
            </a: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глухих</a:t>
            </a:r>
            <a:r>
              <a:rPr lang="ru-RU" sz="2800" dirty="0"/>
              <a:t>, слабослышащих, позднооглохших, </a:t>
            </a: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слепых</a:t>
            </a:r>
            <a:r>
              <a:rPr lang="ru-RU" sz="2800" dirty="0"/>
              <a:t>, слабовидящих, </a:t>
            </a: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с </a:t>
            </a:r>
            <a:r>
              <a:rPr lang="ru-RU" sz="2800" dirty="0"/>
              <a:t>тяжелыми нарушениями речи, </a:t>
            </a: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с </a:t>
            </a:r>
            <a:r>
              <a:rPr lang="ru-RU" sz="2800" dirty="0"/>
              <a:t>нарушениями опорно-двигательного аппарата, </a:t>
            </a: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с </a:t>
            </a:r>
            <a:r>
              <a:rPr lang="ru-RU" sz="2800" dirty="0"/>
              <a:t>ЗПР, </a:t>
            </a: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с </a:t>
            </a:r>
            <a:r>
              <a:rPr lang="ru-RU" sz="2800" dirty="0"/>
              <a:t>расстройствами аутистического спектра, </a:t>
            </a: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со </a:t>
            </a:r>
            <a:r>
              <a:rPr lang="ru-RU" sz="2800" dirty="0"/>
              <a:t>сложными дефектами.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67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000" dirty="0"/>
              <a:t>Предметом регулирования Стандарта для умственно отсталых детей являются отношения в сфере образования следующих групп обучающихся с умственной отсталостью (интеллектуальными нарушениями): </a:t>
            </a:r>
            <a:endParaRPr lang="ru-RU" sz="3000" dirty="0" smtClean="0"/>
          </a:p>
          <a:p>
            <a:pPr marL="0" indent="0" algn="ctr">
              <a:buNone/>
            </a:pPr>
            <a:r>
              <a:rPr lang="ru-RU" sz="3000" dirty="0" smtClean="0"/>
              <a:t>легкой </a:t>
            </a:r>
            <a:r>
              <a:rPr lang="ru-RU" sz="3000" dirty="0"/>
              <a:t>умственной </a:t>
            </a:r>
            <a:r>
              <a:rPr lang="ru-RU" sz="3000" dirty="0" smtClean="0"/>
              <a:t>отсталостью</a:t>
            </a:r>
          </a:p>
          <a:p>
            <a:pPr marL="0" indent="0" algn="ctr">
              <a:buNone/>
            </a:pPr>
            <a:r>
              <a:rPr lang="ru-RU" sz="3000" dirty="0" smtClean="0"/>
              <a:t>умеренной умственной </a:t>
            </a:r>
            <a:r>
              <a:rPr lang="ru-RU" sz="3000" dirty="0"/>
              <a:t>отсталостью </a:t>
            </a:r>
          </a:p>
          <a:p>
            <a:pPr marL="0" indent="0" algn="ctr">
              <a:buNone/>
            </a:pPr>
            <a:r>
              <a:rPr lang="ru-RU" sz="3000" dirty="0" smtClean="0"/>
              <a:t>тяжелой умственной </a:t>
            </a:r>
            <a:r>
              <a:rPr lang="ru-RU" sz="3000" dirty="0"/>
              <a:t>отсталостью </a:t>
            </a:r>
            <a:endParaRPr lang="ru-RU" sz="3000" dirty="0" smtClean="0"/>
          </a:p>
          <a:p>
            <a:pPr marL="0" indent="0" algn="ctr">
              <a:buNone/>
            </a:pPr>
            <a:r>
              <a:rPr lang="ru-RU" sz="3000" dirty="0" smtClean="0"/>
              <a:t>глубокой </a:t>
            </a:r>
            <a:r>
              <a:rPr lang="ru-RU" sz="3000" dirty="0"/>
              <a:t>умственной отсталостью </a:t>
            </a:r>
            <a:endParaRPr lang="ru-RU" sz="3000" dirty="0" smtClean="0"/>
          </a:p>
          <a:p>
            <a:pPr marL="0" indent="0" algn="ctr">
              <a:buNone/>
            </a:pPr>
            <a:r>
              <a:rPr lang="ru-RU" sz="3000" dirty="0" smtClean="0"/>
              <a:t>тяжелыми </a:t>
            </a:r>
            <a:r>
              <a:rPr lang="ru-RU" sz="3000" dirty="0"/>
              <a:t>и множественными нарушениями развития.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74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Стандарты включают в себя требования к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 </a:t>
            </a:r>
            <a:r>
              <a:rPr lang="ru-RU" dirty="0" smtClean="0"/>
              <a:t>- </a:t>
            </a:r>
            <a:r>
              <a:rPr lang="ru-RU" dirty="0"/>
              <a:t>структуре адаптированной образовательной программе начального общего образования </a:t>
            </a:r>
            <a:r>
              <a:rPr lang="ru-RU" dirty="0" smtClean="0"/>
              <a:t>(</a:t>
            </a:r>
            <a:r>
              <a:rPr lang="ru-RU" dirty="0"/>
              <a:t>в том числе к соотношению обязательной части основной общеобразовательной программы и части, формируемой участниками образовательных отношений) и их объему;</a:t>
            </a:r>
          </a:p>
          <a:p>
            <a:pPr marL="0" indent="0">
              <a:buNone/>
            </a:pPr>
            <a:r>
              <a:rPr lang="ru-RU" dirty="0"/>
              <a:t>-условиям реализации АООП НОО, в том числе кадровым, финансовым, материально-техническим и иным условиям;</a:t>
            </a:r>
          </a:p>
          <a:p>
            <a:pPr marL="0" indent="0">
              <a:buNone/>
            </a:pPr>
            <a:r>
              <a:rPr lang="ru-RU" dirty="0"/>
              <a:t>- результатам освоения АООП НОО.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04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Стандарты </a:t>
            </a:r>
            <a:r>
              <a:rPr lang="ru-RU" b="1" dirty="0"/>
              <a:t>учитывают </a:t>
            </a:r>
            <a:r>
              <a:rPr lang="ru-RU" b="1" dirty="0" smtClean="0"/>
              <a:t>:</a:t>
            </a:r>
          </a:p>
          <a:p>
            <a:pPr marL="0" indent="0" algn="ctr">
              <a:buNone/>
            </a:pPr>
            <a:r>
              <a:rPr lang="ru-RU" dirty="0" smtClean="0"/>
              <a:t>возрастные</a:t>
            </a:r>
            <a:r>
              <a:rPr lang="ru-RU" dirty="0"/>
              <a:t>,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типологические </a:t>
            </a:r>
          </a:p>
          <a:p>
            <a:pPr marL="0" indent="0" algn="ctr">
              <a:buNone/>
            </a:pPr>
            <a:r>
              <a:rPr lang="ru-RU" dirty="0" smtClean="0"/>
              <a:t> индивидуальные </a:t>
            </a:r>
            <a:r>
              <a:rPr lang="ru-RU" dirty="0"/>
              <a:t>особенности,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особые </a:t>
            </a:r>
            <a:r>
              <a:rPr lang="ru-RU" dirty="0"/>
              <a:t>образовательные потребности детей.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276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857</Words>
  <Application>Microsoft Office PowerPoint</Application>
  <PresentationFormat>Экран (4:3)</PresentationFormat>
  <Paragraphs>93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Федеральный государственный образовательный стандарт начального общего образования обучающихся с ограниченными возможностями здоровья </vt:lpstr>
      <vt:lpstr>федеральный государственный образовательный стандарт начального общего образования обучающихся с ограниченными возможностями здоровья</vt:lpstr>
      <vt:lpstr>федеральный государственный образовательный стандарт начального общего образования обучающихся с умственной отсталостью (интеллектуальными нарушениями) </vt:lpstr>
      <vt:lpstr>Презентация PowerPoint</vt:lpstr>
      <vt:lpstr>Презентация PowerPoint</vt:lpstr>
      <vt:lpstr>Презентация PowerPoint</vt:lpstr>
      <vt:lpstr>Презентация PowerPoint</vt:lpstr>
      <vt:lpstr>Стандарты включают в себя требования к </vt:lpstr>
      <vt:lpstr>Презентация PowerPoint</vt:lpstr>
      <vt:lpstr>Стандарт направлен на обеспечение: </vt:lpstr>
      <vt:lpstr>Стандарты являются основой для</vt:lpstr>
      <vt:lpstr>Стандарты предусматривают возможность гибкой смены  </vt:lpstr>
      <vt:lpstr>Презентация PowerPoint</vt:lpstr>
      <vt:lpstr>Презентация PowerPoint</vt:lpstr>
      <vt:lpstr>Презентация PowerPoint</vt:lpstr>
      <vt:lpstr>Содержательный раздел определяет общее содержание НОО обучающихся  и включает следующие программы</vt:lpstr>
      <vt:lpstr>Организационный раздел определяет общие рамки организации образовательной деятельности, а также механизмы реализации АООП НОО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государственный образовательный стандарт начального общего образования обучающихся с ограниченными возможностями здоровья, </dc:title>
  <dc:creator>Ирина</dc:creator>
  <cp:lastModifiedBy>Ирина</cp:lastModifiedBy>
  <cp:revision>16</cp:revision>
  <dcterms:created xsi:type="dcterms:W3CDTF">2015-05-16T10:43:56Z</dcterms:created>
  <dcterms:modified xsi:type="dcterms:W3CDTF">2015-05-18T11:12:35Z</dcterms:modified>
</cp:coreProperties>
</file>