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76" r:id="rId6"/>
    <p:sldId id="260" r:id="rId7"/>
    <p:sldId id="278" r:id="rId8"/>
    <p:sldId id="279" r:id="rId9"/>
    <p:sldId id="280" r:id="rId10"/>
    <p:sldId id="281" r:id="rId11"/>
    <p:sldId id="277" r:id="rId12"/>
    <p:sldId id="263" r:id="rId13"/>
    <p:sldId id="272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12"/>
                <c:pt idx="0">
                  <c:v>№1 Троицкое</c:v>
                </c:pt>
                <c:pt idx="1">
                  <c:v>лидога</c:v>
                </c:pt>
                <c:pt idx="2">
                  <c:v>Маяк</c:v>
                </c:pt>
                <c:pt idx="3">
                  <c:v>Найхин</c:v>
                </c:pt>
                <c:pt idx="4">
                  <c:v>Дубовый Мыс</c:v>
                </c:pt>
                <c:pt idx="5">
                  <c:v>Иннокентьевка</c:v>
                </c:pt>
                <c:pt idx="6">
                  <c:v>Джонка</c:v>
                </c:pt>
                <c:pt idx="7">
                  <c:v>Дада</c:v>
                </c:pt>
                <c:pt idx="8">
                  <c:v>Нерген</c:v>
                </c:pt>
                <c:pt idx="9">
                  <c:v>Арсеньево</c:v>
                </c:pt>
                <c:pt idx="10">
                  <c:v>Синда</c:v>
                </c:pt>
                <c:pt idx="11">
                  <c:v>№3Троицкое</c:v>
                </c:pt>
              </c:strCache>
            </c:strRef>
          </c:cat>
          <c:val>
            <c:numRef>
              <c:f>Лист1!$B$2:$N$2</c:f>
              <c:numCache>
                <c:formatCode>General</c:formatCode>
                <c:ptCount val="13"/>
                <c:pt idx="0">
                  <c:v>2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  <c:pt idx="5">
                  <c:v>23</c:v>
                </c:pt>
                <c:pt idx="6">
                  <c:v>18</c:v>
                </c:pt>
                <c:pt idx="7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12"/>
                <c:pt idx="0">
                  <c:v>№1 Троицкое</c:v>
                </c:pt>
                <c:pt idx="1">
                  <c:v>лидога</c:v>
                </c:pt>
                <c:pt idx="2">
                  <c:v>Маяк</c:v>
                </c:pt>
                <c:pt idx="3">
                  <c:v>Найхин</c:v>
                </c:pt>
                <c:pt idx="4">
                  <c:v>Дубовый Мыс</c:v>
                </c:pt>
                <c:pt idx="5">
                  <c:v>Иннокентьевка</c:v>
                </c:pt>
                <c:pt idx="6">
                  <c:v>Джонка</c:v>
                </c:pt>
                <c:pt idx="7">
                  <c:v>Дада</c:v>
                </c:pt>
                <c:pt idx="8">
                  <c:v>Нерген</c:v>
                </c:pt>
                <c:pt idx="9">
                  <c:v>Арсеньево</c:v>
                </c:pt>
                <c:pt idx="10">
                  <c:v>Синда</c:v>
                </c:pt>
                <c:pt idx="11">
                  <c:v>№3Троицкое</c:v>
                </c:pt>
              </c:strCache>
            </c:strRef>
          </c:cat>
          <c:val>
            <c:numRef>
              <c:f>Лист1!$B$3:$N$3</c:f>
              <c:numCache>
                <c:formatCode>General</c:formatCode>
                <c:ptCount val="13"/>
                <c:pt idx="0">
                  <c:v>33</c:v>
                </c:pt>
                <c:pt idx="1">
                  <c:v>0</c:v>
                </c:pt>
                <c:pt idx="2">
                  <c:v>23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10</c:v>
                </c:pt>
                <c:pt idx="7">
                  <c:v>13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12"/>
                <c:pt idx="0">
                  <c:v>№1 Троицкое</c:v>
                </c:pt>
                <c:pt idx="1">
                  <c:v>лидога</c:v>
                </c:pt>
                <c:pt idx="2">
                  <c:v>Маяк</c:v>
                </c:pt>
                <c:pt idx="3">
                  <c:v>Найхин</c:v>
                </c:pt>
                <c:pt idx="4">
                  <c:v>Дубовый Мыс</c:v>
                </c:pt>
                <c:pt idx="5">
                  <c:v>Иннокентьевка</c:v>
                </c:pt>
                <c:pt idx="6">
                  <c:v>Джонка</c:v>
                </c:pt>
                <c:pt idx="7">
                  <c:v>Дада</c:v>
                </c:pt>
                <c:pt idx="8">
                  <c:v>Нерген</c:v>
                </c:pt>
                <c:pt idx="9">
                  <c:v>Арсеньево</c:v>
                </c:pt>
                <c:pt idx="10">
                  <c:v>Синда</c:v>
                </c:pt>
                <c:pt idx="11">
                  <c:v>№3Троицкое</c:v>
                </c:pt>
              </c:strCache>
            </c:strRef>
          </c:cat>
          <c:val>
            <c:numRef>
              <c:f>Лист1!$B$4:$N$4</c:f>
              <c:numCache>
                <c:formatCode>General</c:formatCode>
                <c:ptCount val="13"/>
                <c:pt idx="0">
                  <c:v>2</c:v>
                </c:pt>
                <c:pt idx="1">
                  <c:v>18</c:v>
                </c:pt>
                <c:pt idx="2">
                  <c:v>0</c:v>
                </c:pt>
                <c:pt idx="3">
                  <c:v>16</c:v>
                </c:pt>
                <c:pt idx="4">
                  <c:v>17</c:v>
                </c:pt>
                <c:pt idx="5">
                  <c:v>1</c:v>
                </c:pt>
                <c:pt idx="6">
                  <c:v>8</c:v>
                </c:pt>
                <c:pt idx="7">
                  <c:v>9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12"/>
                <c:pt idx="0">
                  <c:v>№1 Троицкое</c:v>
                </c:pt>
                <c:pt idx="1">
                  <c:v>лидога</c:v>
                </c:pt>
                <c:pt idx="2">
                  <c:v>Маяк</c:v>
                </c:pt>
                <c:pt idx="3">
                  <c:v>Найхин</c:v>
                </c:pt>
                <c:pt idx="4">
                  <c:v>Дубовый Мыс</c:v>
                </c:pt>
                <c:pt idx="5">
                  <c:v>Иннокентьевка</c:v>
                </c:pt>
                <c:pt idx="6">
                  <c:v>Джонка</c:v>
                </c:pt>
                <c:pt idx="7">
                  <c:v>Дада</c:v>
                </c:pt>
                <c:pt idx="8">
                  <c:v>Нерген</c:v>
                </c:pt>
                <c:pt idx="9">
                  <c:v>Арсеньево</c:v>
                </c:pt>
                <c:pt idx="10">
                  <c:v>Синда</c:v>
                </c:pt>
                <c:pt idx="11">
                  <c:v>№3Троицкое</c:v>
                </c:pt>
              </c:strCache>
            </c:strRef>
          </c:cat>
          <c:val>
            <c:numRef>
              <c:f>Лист1!$B$5:$N$5</c:f>
              <c:numCache>
                <c:formatCode>General</c:formatCode>
                <c:ptCount val="13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3</c:v>
                </c:pt>
                <c:pt idx="5">
                  <c:v>2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19</c:v>
                </c:pt>
                <c:pt idx="1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7968"/>
        <c:axId val="6949504"/>
      </c:barChart>
      <c:catAx>
        <c:axId val="694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6949504"/>
        <c:crosses val="autoZero"/>
        <c:auto val="1"/>
        <c:lblAlgn val="ctr"/>
        <c:lblOffset val="100"/>
        <c:noMultiLvlLbl val="0"/>
      </c:catAx>
      <c:valAx>
        <c:axId val="694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4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02B3EC-74D2-40A4-9E3C-8DE5FCC5C26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79F5EE-8363-43CA-88FD-E22A0AC31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nager@ippk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Yakimova@ippk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7358114" cy="10001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ЕДИНАЯ КОЛЛЕКЦИЯ ЦИФРОВЫХ ОБРАЗОВАТЕЛЬНЫХ РЕСУРСОВ: 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наполнение и использование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http://school-collection.edu.ru/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728667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МБОУ СОШ №1 </a:t>
            </a:r>
            <a:r>
              <a:rPr lang="ru-RU" dirty="0" err="1" smtClean="0"/>
              <a:t>с.Троицкое</a:t>
            </a:r>
            <a:r>
              <a:rPr lang="ru-RU" dirty="0" smtClean="0"/>
              <a:t> (ответственный Павлова Галина Николаевна),</a:t>
            </a:r>
          </a:p>
          <a:p>
            <a:r>
              <a:rPr lang="ru-RU" dirty="0" smtClean="0"/>
              <a:t>МКОУ ООШ </a:t>
            </a:r>
            <a:r>
              <a:rPr lang="ru-RU" dirty="0" err="1" smtClean="0"/>
              <a:t>с.Иннокентьевка</a:t>
            </a:r>
            <a:r>
              <a:rPr lang="ru-RU" dirty="0" smtClean="0"/>
              <a:t> (ответственный- Белая Евгения Юрьевна).</a:t>
            </a:r>
          </a:p>
          <a:p>
            <a:r>
              <a:rPr lang="ru-RU" dirty="0" smtClean="0"/>
              <a:t>МКОУ СОШ </a:t>
            </a:r>
            <a:r>
              <a:rPr lang="ru-RU" dirty="0" err="1" smtClean="0"/>
              <a:t>п.Джонка</a:t>
            </a:r>
            <a:r>
              <a:rPr lang="ru-RU" dirty="0" smtClean="0"/>
              <a:t>  (ответственный – </a:t>
            </a:r>
            <a:r>
              <a:rPr lang="ru-RU" dirty="0" err="1" smtClean="0"/>
              <a:t>Гейкер</a:t>
            </a:r>
            <a:r>
              <a:rPr lang="ru-RU" dirty="0" smtClean="0"/>
              <a:t> Ляна Алексеевна)</a:t>
            </a:r>
          </a:p>
          <a:p>
            <a:pPr marL="82296" indent="0">
              <a:buNone/>
            </a:pPr>
            <a:r>
              <a:rPr lang="ru-RU" dirty="0" smtClean="0"/>
              <a:t>На протяжении 4 лет пополняли коллекцию ЦОР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7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Чем полезен ЦОР?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ЦОР позволяет: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улучшить эффективность и качество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ориентироваться на современные цели обучения;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мотивацию учащихся к обучению;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взаимосвязанное обучение различным видам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уроки эмоциональными и запоминающимися;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реализовать индивидуальный подход;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усилить самостоятельность школьников;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изменить характера взаимодействия учителя и ученика;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объективно оценивать знания учащихся;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качество наглядности;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облегчить труд учителя.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25114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Хабаровского края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образовательное учреждение дополнительного профессионального образования (повышения квалификации)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«ХАБАРОВСКИЙ КРАЕВОЙ ИНСТИТУТ РАЗВИТИЯ ОБРАЗОВАНИЯ»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КГОУ ДПО «ХК ИРО»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Забайкальская ул., д. 10, г. Хабаровск, 680011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Тел./факс (4212) 56-01-16.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manager</a:t>
            </a:r>
            <a:r>
              <a:rPr lang="ru-RU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1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ippk</a:t>
            </a:r>
            <a:r>
              <a:rPr lang="ru-RU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ОКПО 28875711, ОГРН 1022701132882 ИНН/КПП 2722011855/272201001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№          О размещении цифровых образовательных ресурсов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2976" y="2968953"/>
            <a:ext cx="750099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выдана Чердынцевой Евгении Геннадьевне в том, что ее цифровой образовательный ресурс «Создание таблиц»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размещен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Региональной коллекции цифровых образовательных ресурсов по адресу: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http://cor.edu.27.ru/catalog/res/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f1d19961-67ba-e23a-7034-ad6c60ab227f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/?from=76816cb5-ef0d-d4ae-3e0c- d878ae4c20bc&amp;interface=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themcol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номером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182595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Справка дана для предъявления по месту требования.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проректор                                        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Т.С.Крахмалева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 создании электронных образовательных ресурсов.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Сроки: апрель-ноябрь, итог: создание авторского продукта. Формат: (цикл лекций, поурочные конспекты, опыты, тесты)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  проведении краевого  конкурса  компьютерных презентаций и видеоматериалов в рамках Года Российской Истории.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Конкурс проводится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1 февраля 2012 года по 1 июня   2012 г. в ХК ИРО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. Обработка всех поступивших авторских материалов, подведение итогов конкурса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2 июня 2012 года по 12 июня 2012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года.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Публикации в электронном журнале «Образование на Дальнем Востоке: теория и практика» –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6 выпусков  (Якимова Людмила Владимировна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Yakimova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ippk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9397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 к ЦОР, представляемых в региональную коллекцию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90778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Письмо Министерства образования Хабаровского края от 05.02.2008 № 07-11-580 «Об организации размещения ЦОР в Региональной единой коллекции цифровых образовательных ресурсов» определяет регламент по отбору и размещению ЦОР, количество ЦОР для размещения каждому ММЦ, требования к заполнению карточки ЦОР, требования к оформлению ресурса, форматы ресурсов.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На диске, либо по электронной почте переслать: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Ресурс (ЦОР)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Карточка цифрового образовательного ресурса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(описание ЦОР)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67662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Система региональных хранилищ </a:t>
            </a:r>
            <a:b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было 15, сегодня 10 )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785818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87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928670"/>
            <a:ext cx="7406640" cy="55721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Коллекция была создана в период 2005-2007 гг. в рамках проекта «Информатизация системы образования» (ИСО), выполняемого Национальным фондом подготовки кадров по поручению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Хранилище Единой коллекции ЦОР расположено по адресу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http://school-collection.edu.r</a:t>
            </a: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находится в открытом доступе с 1 сентября 2006 г.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пополнение и развитие Коллекции осуществляется в рамках Федеральной целевой программы развития образования.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Хабаровском крае курируется МО, ХК ИРО.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58180" cy="5572164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КОЛЛЕКЦИИ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Культурно-историческое наследие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15083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Тематические коллекции 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1601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Предметные коллекции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31043</a:t>
            </a:r>
          </a:p>
          <a:p>
            <a:pPr fontAlgn="t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ВИДЕОЛЕКЦИИ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ЭЛЕКТРОННЫЕ ИЗДАНИЯ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Энциклопедия "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Кругосвет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"Квант"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"Наука и жизнь"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"Химия и Жизнь"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"Школьная Библиотека«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РЕГИОНАЛЬНЫЕ КОЛЛЕКЦИИ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(материалы педагогов)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Содержание единой коллекции ЦОР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8005026" cy="510541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ЦОР в образовательный процесс в настоящее время осуществляется неравномерно. Наряду с педагогическими работниками, активно использующими ИКТ, достаточно много педагогов, имеющих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поверхностные представления об информационных ресурсах и технологиях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возможностях их применения для повышения эффективности педагогической деятельности.</a:t>
            </a:r>
          </a:p>
          <a:p>
            <a:pPr algn="just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того чтобы формировать данную компетентность у учащихся,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должен обладать информационно-коммуникативной компетентностью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уметь ориентироваться в различных видах ЦОР,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иметь возможность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создавать и использовать цифровые образовательные ресурсы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решения различных педагогических задач: мотивирования учащихся, постановки целей и задач, организации педагогической деятельности, оценки результатов деятельности и др.</a:t>
            </a:r>
          </a:p>
          <a:p>
            <a:pPr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0530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цифровые  фото;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видеофрагменты;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статические и динамические модели;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 виртуальной реальности и интерактивного моделирования;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графические и картографические материалы;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звукозаписи, аудиокниги;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символьные объекты и деловая графика;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текстовые документы и другие учебные материалы, нужные для организации учебного процесса.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92961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Цифровые образовательные ресурсы (ЦОР)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2012 году активно формировали коллекцию только 2 района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Нанайский и Советско-Гаванский –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чуть более 300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Конспекты уроков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Тесты , контрольные и проверочные материалы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Формирование региональной коллекции Хабаровского края в 2012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Формирование региональной коллекции </a:t>
            </a:r>
            <a:r>
              <a:rPr lang="ru-RU" sz="2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Нанайского района в </a:t>
            </a:r>
            <a:r>
              <a:rPr lang="ru-RU" sz="2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2012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47500" lnSpcReduction="20000"/>
          </a:bodyPr>
          <a:lstStyle/>
          <a:p>
            <a:pPr lvl="0">
              <a:buClr>
                <a:srgbClr val="3891A7"/>
              </a:buClr>
              <a:buNone/>
            </a:pPr>
            <a:r>
              <a:rPr lang="ru-RU" sz="2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2012 году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формировали </a:t>
            </a:r>
            <a:r>
              <a:rPr lang="ru-RU" sz="2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коллекцию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ОУ района: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СОШ №1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с.Троицкое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ЦОР- по плану 18 ), 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с.Найхин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(12 ЦОР- по плану 13),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с.Дубовый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Мыс (3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по плану 3),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ООШ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с.Иннокентьевка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по плану 5),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п.Джонка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(10 ЦОР- по плану 4),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ООШ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с.Дада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(5 ЦОР- по плану 3),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с.Верхний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Нерген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(10 ЦОР- по плану 13),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с.Арсеньево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(5 ЦОР- по плану 8),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ООШ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с.Синда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(19 ЦОР- по плану 15),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НОШ №3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С.Троицкое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(9 ЦОР- по плану 3),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НОШ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с.Даерга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(0 ЦОР- по плану 5),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с.Лидога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(0 ЦОР- по плану 8),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СОШ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с.Маяк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(0 ЦОР- по плану 8),</a:t>
            </a:r>
          </a:p>
          <a:p>
            <a:pPr>
              <a:buClr>
                <a:srgbClr val="3891A7"/>
              </a:buClr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НОШ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с.Верхняя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Манома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(0 ЦОР- по плану 6) </a:t>
            </a:r>
          </a:p>
          <a:p>
            <a:pPr marL="82296" indent="0">
              <a:buClr>
                <a:srgbClr val="3891A7"/>
              </a:buClr>
              <a:buNone/>
            </a:pP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Итого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92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цифровых образовательных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ресурса </a:t>
            </a:r>
            <a:r>
              <a:rPr lang="ru-RU" sz="2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 по плану 110)</a:t>
            </a:r>
            <a:endParaRPr lang="ru-RU" sz="2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891A7"/>
              </a:buClr>
            </a:pP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 lvl="0">
              <a:buClr>
                <a:srgbClr val="3891A7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Конспекты уроков</a:t>
            </a:r>
          </a:p>
          <a:p>
            <a:pPr lvl="0">
              <a:buClr>
                <a:srgbClr val="3891A7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Тесты , контрольные и проверочные материалы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82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ЦОР для региональной коллекции: динамика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06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506</TotalTime>
  <Words>827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ЕДИНАЯ КОЛЛЕКЦИЯ ЦИФРОВЫХ ОБРАЗОВАТЕЛЬНЫХ РЕСУРСОВ:  наполнение и использование http://school-collection.edu.ru/</vt:lpstr>
      <vt:lpstr>Система региональных хранилищ  ( было 15, сегодня 10 )</vt:lpstr>
      <vt:lpstr>Создание</vt:lpstr>
      <vt:lpstr>Содержание единой коллекции ЦОР </vt:lpstr>
      <vt:lpstr>Проблема</vt:lpstr>
      <vt:lpstr>Цифровые образовательные ресурсы (ЦОР) </vt:lpstr>
      <vt:lpstr>Формирование региональной коллекции Хабаровского края в 2012 году</vt:lpstr>
      <vt:lpstr>Формирование региональной коллекции Нанайского района в 2012 году</vt:lpstr>
      <vt:lpstr>ЦОР для региональной коллекции: динамика</vt:lpstr>
      <vt:lpstr>Признательность</vt:lpstr>
      <vt:lpstr>Чем полезен ЦОР?</vt:lpstr>
      <vt:lpstr>         Министерство образования Хабаровского края   Краевое государственное образовательное учреждение дополнительного профессионального образования (повышения квалификации)  «ХАБАРОВСКИЙ КРАЕВОЙ ИНСТИТУТ РАЗВИТИЯ ОБРАЗОВАНИЯ» КГОУ ДПО «ХК ИРО» Забайкальская ул., д. 10, г. Хабаровск, 680011 Тел./факс (4212) 56-01-16. E-mail: manager@ippk.ru ОКПО 28875711, ОГРН 1022701132882 ИНН/КПП 2722011855/272201001    №          О размещении цифровых образовательных ресурсов    </vt:lpstr>
      <vt:lpstr>КОНКУРСЫ</vt:lpstr>
      <vt:lpstr>Требования к ЦОР, представляемых в региональную коллекцию</vt:lpstr>
    </vt:vector>
  </TitlesOfParts>
  <Company>HomePC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КОЛЛЕКЦИЯ ЦИФРОВЫХ ОБРАЗОВАТЕЛЬНЫХ РЕСУРСОВ</dc:title>
  <cp:lastModifiedBy>Ольга</cp:lastModifiedBy>
  <cp:revision>48</cp:revision>
  <dcterms:created xsi:type="dcterms:W3CDTF">2012-03-28T08:24:01Z</dcterms:created>
  <dcterms:modified xsi:type="dcterms:W3CDTF">2012-04-10T00:12:04Z</dcterms:modified>
</cp:coreProperties>
</file>