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0" r:id="rId5"/>
    <p:sldId id="276" r:id="rId6"/>
    <p:sldId id="261" r:id="rId7"/>
    <p:sldId id="267" r:id="rId8"/>
    <p:sldId id="259" r:id="rId9"/>
    <p:sldId id="266" r:id="rId10"/>
    <p:sldId id="268" r:id="rId11"/>
    <p:sldId id="269" r:id="rId12"/>
    <p:sldId id="270" r:id="rId13"/>
    <p:sldId id="272" r:id="rId14"/>
    <p:sldId id="274" r:id="rId15"/>
    <p:sldId id="275" r:id="rId16"/>
    <p:sldId id="257" r:id="rId17"/>
    <p:sldId id="264" r:id="rId18"/>
    <p:sldId id="277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705"/>
    <a:srgbClr val="F3F676"/>
    <a:srgbClr val="95E66C"/>
    <a:srgbClr val="44A513"/>
    <a:srgbClr val="A1F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CFA48-F6B6-449C-8274-F38C1BB77513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6774B72-0C7E-4275-B983-ACEA2D02002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Системность подготовки к введению ФГОС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4A108396-B611-4FC8-8FC0-AB8C966DBF28}" type="parTrans" cxnId="{8C9735C2-6159-4E94-86B8-2EC0971D048A}">
      <dgm:prSet/>
      <dgm:spPr/>
      <dgm:t>
        <a:bodyPr/>
        <a:lstStyle/>
        <a:p>
          <a:endParaRPr lang="ru-RU"/>
        </a:p>
      </dgm:t>
    </dgm:pt>
    <dgm:pt modelId="{657EC9D8-BCE9-4DB3-994E-1E23570F9352}" type="sibTrans" cxnId="{8C9735C2-6159-4E94-86B8-2EC0971D048A}">
      <dgm:prSet/>
      <dgm:spPr/>
      <dgm:t>
        <a:bodyPr/>
        <a:lstStyle/>
        <a:p>
          <a:endParaRPr lang="ru-RU"/>
        </a:p>
      </dgm:t>
    </dgm:pt>
    <dgm:pt modelId="{150213CB-EACA-4CFF-8608-F269C28523D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Комплексность всех видов сопровождения введения ФГОС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E0217170-7445-44E3-AA2E-FB175C9F8D6C}" type="parTrans" cxnId="{5867DB2D-4388-4A58-88B0-33EE1E2D9D6C}">
      <dgm:prSet/>
      <dgm:spPr/>
      <dgm:t>
        <a:bodyPr/>
        <a:lstStyle/>
        <a:p>
          <a:endParaRPr lang="ru-RU"/>
        </a:p>
      </dgm:t>
    </dgm:pt>
    <dgm:pt modelId="{3B24730A-5DF6-40EE-9E69-571DF9892072}" type="sibTrans" cxnId="{5867DB2D-4388-4A58-88B0-33EE1E2D9D6C}">
      <dgm:prSet/>
      <dgm:spPr/>
      <dgm:t>
        <a:bodyPr/>
        <a:lstStyle/>
        <a:p>
          <a:endParaRPr lang="ru-RU"/>
        </a:p>
      </dgm:t>
    </dgm:pt>
    <dgm:pt modelId="{EF04C276-86CA-4B2E-A519-D0B51AB2D60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Своевременность и полнота мониторинга готовности ОУ и муниципальных органов управления  к введению ФГОС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A84F03D1-7737-4B14-B518-6279DE6FF76C}" type="parTrans" cxnId="{BBD4231A-FB63-4383-9F49-FC98698C56E2}">
      <dgm:prSet/>
      <dgm:spPr/>
      <dgm:t>
        <a:bodyPr/>
        <a:lstStyle/>
        <a:p>
          <a:endParaRPr lang="ru-RU"/>
        </a:p>
      </dgm:t>
    </dgm:pt>
    <dgm:pt modelId="{A79354FE-831B-4CD2-911A-35D1CB69C5CD}" type="sibTrans" cxnId="{BBD4231A-FB63-4383-9F49-FC98698C56E2}">
      <dgm:prSet/>
      <dgm:spPr/>
      <dgm:t>
        <a:bodyPr/>
        <a:lstStyle/>
        <a:p>
          <a:endParaRPr lang="ru-RU"/>
        </a:p>
      </dgm:t>
    </dgm:pt>
    <dgm:pt modelId="{0C6C8448-A1F7-4295-98BD-FEC3012B63F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Выявление проблем введения ФГОС и своевременность их решения на всех уровнях управления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61E9E51E-EF22-47A5-89E2-CD7A671BD232}" type="parTrans" cxnId="{F4941DE2-55CD-48F0-8585-81181CC0DEAE}">
      <dgm:prSet/>
      <dgm:spPr/>
      <dgm:t>
        <a:bodyPr/>
        <a:lstStyle/>
        <a:p>
          <a:endParaRPr lang="ru-RU"/>
        </a:p>
      </dgm:t>
    </dgm:pt>
    <dgm:pt modelId="{1FD12C5C-CED2-4B98-8FE7-12EBA832EDC3}" type="sibTrans" cxnId="{F4941DE2-55CD-48F0-8585-81181CC0DEAE}">
      <dgm:prSet/>
      <dgm:spPr/>
      <dgm:t>
        <a:bodyPr/>
        <a:lstStyle/>
        <a:p>
          <a:endParaRPr lang="ru-RU"/>
        </a:p>
      </dgm:t>
    </dgm:pt>
    <dgm:pt modelId="{7E9EB573-DA24-4770-A992-DC3B373F3157}" type="pres">
      <dgm:prSet presAssocID="{4B9CFA48-F6B6-449C-8274-F38C1BB775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D02001-A7A3-4FF0-8AFB-C19E247E2BC7}" type="pres">
      <dgm:prSet presAssocID="{A6774B72-0C7E-4275-B983-ACEA2D02002A}" presName="circle1" presStyleLbl="node1" presStyleIdx="0" presStyleCnt="4"/>
      <dgm:spPr/>
    </dgm:pt>
    <dgm:pt modelId="{D139C1EA-62D7-4BA9-BA4F-49D2BD62AF8E}" type="pres">
      <dgm:prSet presAssocID="{A6774B72-0C7E-4275-B983-ACEA2D02002A}" presName="space" presStyleCnt="0"/>
      <dgm:spPr/>
    </dgm:pt>
    <dgm:pt modelId="{3C117D95-3FAB-45F0-B747-03D588D59D5F}" type="pres">
      <dgm:prSet presAssocID="{A6774B72-0C7E-4275-B983-ACEA2D02002A}" presName="rect1" presStyleLbl="alignAcc1" presStyleIdx="0" presStyleCnt="4"/>
      <dgm:spPr/>
      <dgm:t>
        <a:bodyPr/>
        <a:lstStyle/>
        <a:p>
          <a:endParaRPr lang="ru-RU"/>
        </a:p>
      </dgm:t>
    </dgm:pt>
    <dgm:pt modelId="{EB486D8F-CB8C-42F9-9739-970E494C68D5}" type="pres">
      <dgm:prSet presAssocID="{150213CB-EACA-4CFF-8608-F269C28523D9}" presName="vertSpace2" presStyleLbl="node1" presStyleIdx="0" presStyleCnt="4"/>
      <dgm:spPr/>
    </dgm:pt>
    <dgm:pt modelId="{C6810629-78D9-4216-852C-7EBEB83305D1}" type="pres">
      <dgm:prSet presAssocID="{150213CB-EACA-4CFF-8608-F269C28523D9}" presName="circle2" presStyleLbl="node1" presStyleIdx="1" presStyleCnt="4"/>
      <dgm:spPr/>
    </dgm:pt>
    <dgm:pt modelId="{EE0F267D-EEB8-4DD0-BD1B-3A95548F1852}" type="pres">
      <dgm:prSet presAssocID="{150213CB-EACA-4CFF-8608-F269C28523D9}" presName="rect2" presStyleLbl="alignAcc1" presStyleIdx="1" presStyleCnt="4"/>
      <dgm:spPr/>
      <dgm:t>
        <a:bodyPr/>
        <a:lstStyle/>
        <a:p>
          <a:endParaRPr lang="ru-RU"/>
        </a:p>
      </dgm:t>
    </dgm:pt>
    <dgm:pt modelId="{F37E9520-8BCA-41BF-A9BB-6FD34A04371E}" type="pres">
      <dgm:prSet presAssocID="{EF04C276-86CA-4B2E-A519-D0B51AB2D605}" presName="vertSpace3" presStyleLbl="node1" presStyleIdx="1" presStyleCnt="4"/>
      <dgm:spPr/>
    </dgm:pt>
    <dgm:pt modelId="{6ACF04D9-C995-4580-8536-BF1099A8200E}" type="pres">
      <dgm:prSet presAssocID="{EF04C276-86CA-4B2E-A519-D0B51AB2D605}" presName="circle3" presStyleLbl="node1" presStyleIdx="2" presStyleCnt="4"/>
      <dgm:spPr/>
    </dgm:pt>
    <dgm:pt modelId="{4DF82C12-858E-4677-8A4C-F428024DF84E}" type="pres">
      <dgm:prSet presAssocID="{EF04C276-86CA-4B2E-A519-D0B51AB2D605}" presName="rect3" presStyleLbl="alignAcc1" presStyleIdx="2" presStyleCnt="4"/>
      <dgm:spPr/>
      <dgm:t>
        <a:bodyPr/>
        <a:lstStyle/>
        <a:p>
          <a:endParaRPr lang="ru-RU"/>
        </a:p>
      </dgm:t>
    </dgm:pt>
    <dgm:pt modelId="{1D9F51F6-460E-4F11-90A6-65C891D95E11}" type="pres">
      <dgm:prSet presAssocID="{0C6C8448-A1F7-4295-98BD-FEC3012B63F5}" presName="vertSpace4" presStyleLbl="node1" presStyleIdx="2" presStyleCnt="4"/>
      <dgm:spPr/>
    </dgm:pt>
    <dgm:pt modelId="{CC8B50DF-E6FD-4A8C-A93F-F9E970C3E011}" type="pres">
      <dgm:prSet presAssocID="{0C6C8448-A1F7-4295-98BD-FEC3012B63F5}" presName="circle4" presStyleLbl="node1" presStyleIdx="3" presStyleCnt="4"/>
      <dgm:spPr/>
    </dgm:pt>
    <dgm:pt modelId="{89E90A5B-E070-44C0-BC1A-C5485DB2810F}" type="pres">
      <dgm:prSet presAssocID="{0C6C8448-A1F7-4295-98BD-FEC3012B63F5}" presName="rect4" presStyleLbl="alignAcc1" presStyleIdx="3" presStyleCnt="4"/>
      <dgm:spPr/>
      <dgm:t>
        <a:bodyPr/>
        <a:lstStyle/>
        <a:p>
          <a:endParaRPr lang="ru-RU"/>
        </a:p>
      </dgm:t>
    </dgm:pt>
    <dgm:pt modelId="{DED6643C-D999-446A-9E18-D68414232023}" type="pres">
      <dgm:prSet presAssocID="{A6774B72-0C7E-4275-B983-ACEA2D02002A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31A50-46D8-4C14-B15D-46A8942252B4}" type="pres">
      <dgm:prSet presAssocID="{150213CB-EACA-4CFF-8608-F269C28523D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3DD26-6483-4AB6-AD4C-E4EEA4D7D68A}" type="pres">
      <dgm:prSet presAssocID="{EF04C276-86CA-4B2E-A519-D0B51AB2D60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04557-7EBA-4795-8BDE-C4F388B53F9F}" type="pres">
      <dgm:prSet presAssocID="{0C6C8448-A1F7-4295-98BD-FEC3012B63F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9735C2-6159-4E94-86B8-2EC0971D048A}" srcId="{4B9CFA48-F6B6-449C-8274-F38C1BB77513}" destId="{A6774B72-0C7E-4275-B983-ACEA2D02002A}" srcOrd="0" destOrd="0" parTransId="{4A108396-B611-4FC8-8FC0-AB8C966DBF28}" sibTransId="{657EC9D8-BCE9-4DB3-994E-1E23570F9352}"/>
    <dgm:cxn modelId="{5867DB2D-4388-4A58-88B0-33EE1E2D9D6C}" srcId="{4B9CFA48-F6B6-449C-8274-F38C1BB77513}" destId="{150213CB-EACA-4CFF-8608-F269C28523D9}" srcOrd="1" destOrd="0" parTransId="{E0217170-7445-44E3-AA2E-FB175C9F8D6C}" sibTransId="{3B24730A-5DF6-40EE-9E69-571DF9892072}"/>
    <dgm:cxn modelId="{312CAEDF-A7DC-4DFF-97AB-E5AD07554D6B}" type="presOf" srcId="{150213CB-EACA-4CFF-8608-F269C28523D9}" destId="{EE0F267D-EEB8-4DD0-BD1B-3A95548F1852}" srcOrd="0" destOrd="0" presId="urn:microsoft.com/office/officeart/2005/8/layout/target3"/>
    <dgm:cxn modelId="{F4941DE2-55CD-48F0-8585-81181CC0DEAE}" srcId="{4B9CFA48-F6B6-449C-8274-F38C1BB77513}" destId="{0C6C8448-A1F7-4295-98BD-FEC3012B63F5}" srcOrd="3" destOrd="0" parTransId="{61E9E51E-EF22-47A5-89E2-CD7A671BD232}" sibTransId="{1FD12C5C-CED2-4B98-8FE7-12EBA832EDC3}"/>
    <dgm:cxn modelId="{E9762844-B05F-4D86-B262-EF2657CA9E07}" type="presOf" srcId="{A6774B72-0C7E-4275-B983-ACEA2D02002A}" destId="{DED6643C-D999-446A-9E18-D68414232023}" srcOrd="1" destOrd="0" presId="urn:microsoft.com/office/officeart/2005/8/layout/target3"/>
    <dgm:cxn modelId="{83E069FF-7DA1-475E-B10F-E9915C0F78C1}" type="presOf" srcId="{150213CB-EACA-4CFF-8608-F269C28523D9}" destId="{56E31A50-46D8-4C14-B15D-46A8942252B4}" srcOrd="1" destOrd="0" presId="urn:microsoft.com/office/officeart/2005/8/layout/target3"/>
    <dgm:cxn modelId="{5E30566E-4344-4AE6-9417-3438A1770B1A}" type="presOf" srcId="{EF04C276-86CA-4B2E-A519-D0B51AB2D605}" destId="{4DF82C12-858E-4677-8A4C-F428024DF84E}" srcOrd="0" destOrd="0" presId="urn:microsoft.com/office/officeart/2005/8/layout/target3"/>
    <dgm:cxn modelId="{9D22E765-A733-44F1-B534-1B3568FDC924}" type="presOf" srcId="{4B9CFA48-F6B6-449C-8274-F38C1BB77513}" destId="{7E9EB573-DA24-4770-A992-DC3B373F3157}" srcOrd="0" destOrd="0" presId="urn:microsoft.com/office/officeart/2005/8/layout/target3"/>
    <dgm:cxn modelId="{E426B886-7851-4B74-BEFC-E5EEBC02AA7E}" type="presOf" srcId="{EF04C276-86CA-4B2E-A519-D0B51AB2D605}" destId="{74A3DD26-6483-4AB6-AD4C-E4EEA4D7D68A}" srcOrd="1" destOrd="0" presId="urn:microsoft.com/office/officeart/2005/8/layout/target3"/>
    <dgm:cxn modelId="{503A6E12-5DA4-411F-941D-836BF4928969}" type="presOf" srcId="{0C6C8448-A1F7-4295-98BD-FEC3012B63F5}" destId="{89E90A5B-E070-44C0-BC1A-C5485DB2810F}" srcOrd="0" destOrd="0" presId="urn:microsoft.com/office/officeart/2005/8/layout/target3"/>
    <dgm:cxn modelId="{919B5FA3-7254-47AD-9B14-DE6D062876DF}" type="presOf" srcId="{0C6C8448-A1F7-4295-98BD-FEC3012B63F5}" destId="{44104557-7EBA-4795-8BDE-C4F388B53F9F}" srcOrd="1" destOrd="0" presId="urn:microsoft.com/office/officeart/2005/8/layout/target3"/>
    <dgm:cxn modelId="{BBD4231A-FB63-4383-9F49-FC98698C56E2}" srcId="{4B9CFA48-F6B6-449C-8274-F38C1BB77513}" destId="{EF04C276-86CA-4B2E-A519-D0B51AB2D605}" srcOrd="2" destOrd="0" parTransId="{A84F03D1-7737-4B14-B518-6279DE6FF76C}" sibTransId="{A79354FE-831B-4CD2-911A-35D1CB69C5CD}"/>
    <dgm:cxn modelId="{64A47826-A291-43CC-9AA7-0D04FB05F631}" type="presOf" srcId="{A6774B72-0C7E-4275-B983-ACEA2D02002A}" destId="{3C117D95-3FAB-45F0-B747-03D588D59D5F}" srcOrd="0" destOrd="0" presId="urn:microsoft.com/office/officeart/2005/8/layout/target3"/>
    <dgm:cxn modelId="{E1372049-645E-4A92-9C43-7887236199F3}" type="presParOf" srcId="{7E9EB573-DA24-4770-A992-DC3B373F3157}" destId="{51D02001-A7A3-4FF0-8AFB-C19E247E2BC7}" srcOrd="0" destOrd="0" presId="urn:microsoft.com/office/officeart/2005/8/layout/target3"/>
    <dgm:cxn modelId="{516339F0-6174-4212-BE03-EDC264922310}" type="presParOf" srcId="{7E9EB573-DA24-4770-A992-DC3B373F3157}" destId="{D139C1EA-62D7-4BA9-BA4F-49D2BD62AF8E}" srcOrd="1" destOrd="0" presId="urn:microsoft.com/office/officeart/2005/8/layout/target3"/>
    <dgm:cxn modelId="{6F80993C-05D3-40FE-A507-9901800D9B3A}" type="presParOf" srcId="{7E9EB573-DA24-4770-A992-DC3B373F3157}" destId="{3C117D95-3FAB-45F0-B747-03D588D59D5F}" srcOrd="2" destOrd="0" presId="urn:microsoft.com/office/officeart/2005/8/layout/target3"/>
    <dgm:cxn modelId="{D6AFEC2D-7B38-4B4A-ABFE-BB0AB4277FCF}" type="presParOf" srcId="{7E9EB573-DA24-4770-A992-DC3B373F3157}" destId="{EB486D8F-CB8C-42F9-9739-970E494C68D5}" srcOrd="3" destOrd="0" presId="urn:microsoft.com/office/officeart/2005/8/layout/target3"/>
    <dgm:cxn modelId="{C60D14FB-9AAB-4A78-B890-98F29F2B0F35}" type="presParOf" srcId="{7E9EB573-DA24-4770-A992-DC3B373F3157}" destId="{C6810629-78D9-4216-852C-7EBEB83305D1}" srcOrd="4" destOrd="0" presId="urn:microsoft.com/office/officeart/2005/8/layout/target3"/>
    <dgm:cxn modelId="{AF32AFFC-EFDC-44B4-813F-ADF31FA51117}" type="presParOf" srcId="{7E9EB573-DA24-4770-A992-DC3B373F3157}" destId="{EE0F267D-EEB8-4DD0-BD1B-3A95548F1852}" srcOrd="5" destOrd="0" presId="urn:microsoft.com/office/officeart/2005/8/layout/target3"/>
    <dgm:cxn modelId="{7CE2D8E4-19CB-4B2B-9948-9FE6A9142159}" type="presParOf" srcId="{7E9EB573-DA24-4770-A992-DC3B373F3157}" destId="{F37E9520-8BCA-41BF-A9BB-6FD34A04371E}" srcOrd="6" destOrd="0" presId="urn:microsoft.com/office/officeart/2005/8/layout/target3"/>
    <dgm:cxn modelId="{9F4ACF89-CD25-4324-800E-A4E3F3138B7C}" type="presParOf" srcId="{7E9EB573-DA24-4770-A992-DC3B373F3157}" destId="{6ACF04D9-C995-4580-8536-BF1099A8200E}" srcOrd="7" destOrd="0" presId="urn:microsoft.com/office/officeart/2005/8/layout/target3"/>
    <dgm:cxn modelId="{0EB01DE8-B8F2-4B75-A3C8-C24FF68563C4}" type="presParOf" srcId="{7E9EB573-DA24-4770-A992-DC3B373F3157}" destId="{4DF82C12-858E-4677-8A4C-F428024DF84E}" srcOrd="8" destOrd="0" presId="urn:microsoft.com/office/officeart/2005/8/layout/target3"/>
    <dgm:cxn modelId="{A8FD131A-D9F9-4B36-B5DD-B681865D8CB8}" type="presParOf" srcId="{7E9EB573-DA24-4770-A992-DC3B373F3157}" destId="{1D9F51F6-460E-4F11-90A6-65C891D95E11}" srcOrd="9" destOrd="0" presId="urn:microsoft.com/office/officeart/2005/8/layout/target3"/>
    <dgm:cxn modelId="{15E7D7A5-D3A4-44E8-973F-1E34A17B566D}" type="presParOf" srcId="{7E9EB573-DA24-4770-A992-DC3B373F3157}" destId="{CC8B50DF-E6FD-4A8C-A93F-F9E970C3E011}" srcOrd="10" destOrd="0" presId="urn:microsoft.com/office/officeart/2005/8/layout/target3"/>
    <dgm:cxn modelId="{4FE5292A-1665-434F-90E1-CC8B21F16D56}" type="presParOf" srcId="{7E9EB573-DA24-4770-A992-DC3B373F3157}" destId="{89E90A5B-E070-44C0-BC1A-C5485DB2810F}" srcOrd="11" destOrd="0" presId="urn:microsoft.com/office/officeart/2005/8/layout/target3"/>
    <dgm:cxn modelId="{A2348B15-6438-4998-B3F4-E4ED3A98197A}" type="presParOf" srcId="{7E9EB573-DA24-4770-A992-DC3B373F3157}" destId="{DED6643C-D999-446A-9E18-D68414232023}" srcOrd="12" destOrd="0" presId="urn:microsoft.com/office/officeart/2005/8/layout/target3"/>
    <dgm:cxn modelId="{30EA50EE-422F-496C-8E89-CF6797B3C581}" type="presParOf" srcId="{7E9EB573-DA24-4770-A992-DC3B373F3157}" destId="{56E31A50-46D8-4C14-B15D-46A8942252B4}" srcOrd="13" destOrd="0" presId="urn:microsoft.com/office/officeart/2005/8/layout/target3"/>
    <dgm:cxn modelId="{07DBBE3D-B99F-46C4-9C2F-9E95BCB38597}" type="presParOf" srcId="{7E9EB573-DA24-4770-A992-DC3B373F3157}" destId="{74A3DD26-6483-4AB6-AD4C-E4EEA4D7D68A}" srcOrd="14" destOrd="0" presId="urn:microsoft.com/office/officeart/2005/8/layout/target3"/>
    <dgm:cxn modelId="{CDD79354-3124-41B1-A198-2230F42AC287}" type="presParOf" srcId="{7E9EB573-DA24-4770-A992-DC3B373F3157}" destId="{44104557-7EBA-4795-8BDE-C4F388B53F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C0A42-A8D9-4DD6-90A0-5E55AC6A5686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F1153F19-03AE-4797-8B60-178A98736667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75000"/>
                </a:schemeClr>
              </a:solidFill>
            </a:rPr>
            <a:t>Информирование общественности через региональные СМИ</a:t>
          </a:r>
          <a:endParaRPr lang="ru-RU" sz="1600" b="1" dirty="0">
            <a:solidFill>
              <a:schemeClr val="accent4">
                <a:lumMod val="75000"/>
              </a:schemeClr>
            </a:solidFill>
          </a:endParaRPr>
        </a:p>
      </dgm:t>
    </dgm:pt>
    <dgm:pt modelId="{39DE2C75-A2B5-44BB-ADB3-E20FDAC86427}" type="parTrans" cxnId="{23BCB77A-1986-4513-9CDB-8374D78E4EF1}">
      <dgm:prSet/>
      <dgm:spPr/>
      <dgm:t>
        <a:bodyPr/>
        <a:lstStyle/>
        <a:p>
          <a:endParaRPr lang="ru-RU"/>
        </a:p>
      </dgm:t>
    </dgm:pt>
    <dgm:pt modelId="{EAD58334-4564-441F-B52F-68EE163E3F24}" type="sibTrans" cxnId="{23BCB77A-1986-4513-9CDB-8374D78E4EF1}">
      <dgm:prSet/>
      <dgm:spPr/>
      <dgm:t>
        <a:bodyPr/>
        <a:lstStyle/>
        <a:p>
          <a:endParaRPr lang="ru-RU"/>
        </a:p>
      </dgm:t>
    </dgm:pt>
    <dgm:pt modelId="{95B2873D-E60D-4D48-B8C6-3149A6BBB01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75000"/>
                </a:schemeClr>
              </a:solidFill>
            </a:rPr>
            <a:t>Организация публичной отчетности ОУ</a:t>
          </a:r>
          <a:endParaRPr lang="ru-RU" sz="1600" b="1" dirty="0">
            <a:solidFill>
              <a:schemeClr val="accent4">
                <a:lumMod val="75000"/>
              </a:schemeClr>
            </a:solidFill>
          </a:endParaRPr>
        </a:p>
      </dgm:t>
    </dgm:pt>
    <dgm:pt modelId="{D95D8BA1-3F44-4022-9387-727F8F305D8E}" type="parTrans" cxnId="{2AE6FA07-BD51-4F25-BA8A-2420EFF98487}">
      <dgm:prSet/>
      <dgm:spPr/>
      <dgm:t>
        <a:bodyPr/>
        <a:lstStyle/>
        <a:p>
          <a:endParaRPr lang="ru-RU"/>
        </a:p>
      </dgm:t>
    </dgm:pt>
    <dgm:pt modelId="{E4CC7E36-3A7E-4CC7-B23D-99ED9EA5DAB9}" type="sibTrans" cxnId="{2AE6FA07-BD51-4F25-BA8A-2420EFF98487}">
      <dgm:prSet/>
      <dgm:spPr/>
      <dgm:t>
        <a:bodyPr/>
        <a:lstStyle/>
        <a:p>
          <a:endParaRPr lang="ru-RU"/>
        </a:p>
      </dgm:t>
    </dgm:pt>
    <dgm:pt modelId="{66AE2995-1A92-491B-BE83-8B628D6EABF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75000"/>
                </a:schemeClr>
              </a:solidFill>
            </a:rPr>
            <a:t>Совершенствование работы сетевых сообществ учителей </a:t>
          </a:r>
          <a:endParaRPr lang="ru-RU" sz="1600" b="1" dirty="0">
            <a:solidFill>
              <a:schemeClr val="accent4">
                <a:lumMod val="75000"/>
              </a:schemeClr>
            </a:solidFill>
          </a:endParaRPr>
        </a:p>
      </dgm:t>
    </dgm:pt>
    <dgm:pt modelId="{01A6C0D8-DDB1-4EE7-8598-6C1C83728108}" type="parTrans" cxnId="{1947F5C8-F3B2-4706-9256-406FA331892B}">
      <dgm:prSet/>
      <dgm:spPr/>
      <dgm:t>
        <a:bodyPr/>
        <a:lstStyle/>
        <a:p>
          <a:endParaRPr lang="ru-RU"/>
        </a:p>
      </dgm:t>
    </dgm:pt>
    <dgm:pt modelId="{F7663F0C-E5AE-4B93-8D6E-83C39831C1EA}" type="sibTrans" cxnId="{1947F5C8-F3B2-4706-9256-406FA331892B}">
      <dgm:prSet/>
      <dgm:spPr/>
      <dgm:t>
        <a:bodyPr/>
        <a:lstStyle/>
        <a:p>
          <a:endParaRPr lang="ru-RU"/>
        </a:p>
      </dgm:t>
    </dgm:pt>
    <dgm:pt modelId="{6DE8EE2A-E0E5-4085-A122-AC99490251FF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accent4">
                  <a:lumMod val="75000"/>
                </a:schemeClr>
              </a:solidFill>
            </a:rPr>
            <a:t>Ведение раздела по реализации ФГОС  на сайте МО ХК</a:t>
          </a:r>
          <a:endParaRPr lang="ru-RU" sz="1600" b="1" dirty="0">
            <a:solidFill>
              <a:schemeClr val="accent4">
                <a:lumMod val="75000"/>
              </a:schemeClr>
            </a:solidFill>
          </a:endParaRPr>
        </a:p>
      </dgm:t>
    </dgm:pt>
    <dgm:pt modelId="{D56A4EA6-C7F1-4DFF-BC50-4A213E320D09}" type="parTrans" cxnId="{39C84BB6-4E0E-4C93-8151-B746A925B0E1}">
      <dgm:prSet/>
      <dgm:spPr/>
      <dgm:t>
        <a:bodyPr/>
        <a:lstStyle/>
        <a:p>
          <a:endParaRPr lang="ru-RU"/>
        </a:p>
      </dgm:t>
    </dgm:pt>
    <dgm:pt modelId="{AFA8D8C3-89E2-4697-B26D-1C83DDA7E7F9}" type="sibTrans" cxnId="{39C84BB6-4E0E-4C93-8151-B746A925B0E1}">
      <dgm:prSet/>
      <dgm:spPr/>
      <dgm:t>
        <a:bodyPr/>
        <a:lstStyle/>
        <a:p>
          <a:endParaRPr lang="ru-RU"/>
        </a:p>
      </dgm:t>
    </dgm:pt>
    <dgm:pt modelId="{44A1DD3F-B83C-49B5-9FAE-1AFDB43D6D69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accent4">
                  <a:lumMod val="75000"/>
                </a:schemeClr>
              </a:solidFill>
            </a:rPr>
            <a:t>Ведение раздела по реализации ФГОС На сайте КГБОУ ДПО «ХК ИРО»</a:t>
          </a:r>
        </a:p>
      </dgm:t>
    </dgm:pt>
    <dgm:pt modelId="{954191AF-81AD-46C7-9C93-023E49A8A4DE}" type="parTrans" cxnId="{B3A5ACBF-D8B8-49CF-9044-533D30502430}">
      <dgm:prSet/>
      <dgm:spPr/>
      <dgm:t>
        <a:bodyPr/>
        <a:lstStyle/>
        <a:p>
          <a:endParaRPr lang="ru-RU"/>
        </a:p>
      </dgm:t>
    </dgm:pt>
    <dgm:pt modelId="{45A95316-7C8E-4120-BF4F-CF9ED7A74B53}" type="sibTrans" cxnId="{B3A5ACBF-D8B8-49CF-9044-533D30502430}">
      <dgm:prSet/>
      <dgm:spPr/>
      <dgm:t>
        <a:bodyPr/>
        <a:lstStyle/>
        <a:p>
          <a:endParaRPr lang="ru-RU"/>
        </a:p>
      </dgm:t>
    </dgm:pt>
    <dgm:pt modelId="{1D29D7E3-F468-4557-B4ED-D66602D0CB29}" type="pres">
      <dgm:prSet presAssocID="{4CDC0A42-A8D9-4DD6-90A0-5E55AC6A5686}" presName="compositeShape" presStyleCnt="0">
        <dgm:presLayoutVars>
          <dgm:chMax val="7"/>
          <dgm:dir/>
          <dgm:resizeHandles val="exact"/>
        </dgm:presLayoutVars>
      </dgm:prSet>
      <dgm:spPr/>
    </dgm:pt>
    <dgm:pt modelId="{6571812E-3F11-4FF0-9493-917A1B7D1B64}" type="pres">
      <dgm:prSet presAssocID="{F1153F19-03AE-4797-8B60-178A98736667}" presName="circ1" presStyleLbl="vennNode1" presStyleIdx="0" presStyleCnt="5" custLinFactNeighborX="-2838" custLinFactNeighborY="-73601"/>
      <dgm:spPr/>
    </dgm:pt>
    <dgm:pt modelId="{7C851711-4D03-44AF-8497-1FE324DC238B}" type="pres">
      <dgm:prSet presAssocID="{F1153F19-03AE-4797-8B60-178A98736667}" presName="circ1Tx" presStyleLbl="revTx" presStyleIdx="0" presStyleCnt="0" custScaleX="145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2DACF-6B33-49A5-9957-C7E3A3EFADA9}" type="pres">
      <dgm:prSet presAssocID="{95B2873D-E60D-4D48-B8C6-3149A6BBB018}" presName="circ2" presStyleLbl="vennNode1" presStyleIdx="1" presStyleCnt="5" custLinFactNeighborX="68711" custLinFactNeighborY="-34693"/>
      <dgm:spPr/>
      <dgm:t>
        <a:bodyPr/>
        <a:lstStyle/>
        <a:p>
          <a:endParaRPr lang="ru-RU"/>
        </a:p>
      </dgm:t>
    </dgm:pt>
    <dgm:pt modelId="{0DAFEA8B-1A51-42B2-84FE-AA08F7DCF58C}" type="pres">
      <dgm:prSet presAssocID="{95B2873D-E60D-4D48-B8C6-3149A6BBB018}" presName="circ2Tx" presStyleLbl="revTx" presStyleIdx="0" presStyleCnt="0" custScaleX="145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13148-4E67-4E49-BB7C-714C41A7BBA8}" type="pres">
      <dgm:prSet presAssocID="{66AE2995-1A92-491B-BE83-8B628D6EABF8}" presName="circ3" presStyleLbl="vennNode1" presStyleIdx="2" presStyleCnt="5" custLinFactNeighborX="36265" custLinFactNeighborY="26239"/>
      <dgm:spPr/>
      <dgm:t>
        <a:bodyPr/>
        <a:lstStyle/>
        <a:p>
          <a:endParaRPr lang="ru-RU"/>
        </a:p>
      </dgm:t>
    </dgm:pt>
    <dgm:pt modelId="{FC0CE13A-A0F6-4781-911B-D409306603BC}" type="pres">
      <dgm:prSet presAssocID="{66AE2995-1A92-491B-BE83-8B628D6EABF8}" presName="circ3Tx" presStyleLbl="revTx" presStyleIdx="0" presStyleCnt="0" custScaleX="145371" custLinFactNeighborX="-7196" custLinFactNeighborY="-181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38522-DE2D-488E-8E00-1868C4731837}" type="pres">
      <dgm:prSet presAssocID="{6DE8EE2A-E0E5-4085-A122-AC99490251FF}" presName="circ4" presStyleLbl="vennNode1" presStyleIdx="3" presStyleCnt="5" custLinFactNeighborX="-34112" custLinFactNeighborY="26239"/>
      <dgm:spPr/>
      <dgm:t>
        <a:bodyPr/>
        <a:lstStyle/>
        <a:p>
          <a:endParaRPr lang="ru-RU"/>
        </a:p>
      </dgm:t>
    </dgm:pt>
    <dgm:pt modelId="{A87384EB-C1B5-445B-901B-1B8592769EB3}" type="pres">
      <dgm:prSet presAssocID="{6DE8EE2A-E0E5-4085-A122-AC99490251FF}" presName="circ4Tx" presStyleLbl="revTx" presStyleIdx="0" presStyleCnt="0" custScaleX="145371" custLinFactNeighborX="17086" custLinFactNeighborY="-23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ECF46-6234-4126-97FE-6EB3CF11E841}" type="pres">
      <dgm:prSet presAssocID="{44A1DD3F-B83C-49B5-9FAE-1AFDB43D6D69}" presName="circ5" presStyleLbl="vennNode1" presStyleIdx="4" presStyleCnt="5" custLinFactNeighborX="-58731" custLinFactNeighborY="-34693"/>
      <dgm:spPr/>
    </dgm:pt>
    <dgm:pt modelId="{5FB4D7FD-38AF-482B-9592-A18F1E6928DA}" type="pres">
      <dgm:prSet presAssocID="{44A1DD3F-B83C-49B5-9FAE-1AFDB43D6D69}" presName="circ5Tx" presStyleLbl="revTx" presStyleIdx="0" presStyleCnt="0" custScaleX="145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E50466-0C01-41C1-A40D-49F8E45588B5}" type="presOf" srcId="{66AE2995-1A92-491B-BE83-8B628D6EABF8}" destId="{FC0CE13A-A0F6-4781-911B-D409306603BC}" srcOrd="0" destOrd="0" presId="urn:microsoft.com/office/officeart/2005/8/layout/venn1"/>
    <dgm:cxn modelId="{39C84BB6-4E0E-4C93-8151-B746A925B0E1}" srcId="{4CDC0A42-A8D9-4DD6-90A0-5E55AC6A5686}" destId="{6DE8EE2A-E0E5-4085-A122-AC99490251FF}" srcOrd="3" destOrd="0" parTransId="{D56A4EA6-C7F1-4DFF-BC50-4A213E320D09}" sibTransId="{AFA8D8C3-89E2-4697-B26D-1C83DDA7E7F9}"/>
    <dgm:cxn modelId="{1947F5C8-F3B2-4706-9256-406FA331892B}" srcId="{4CDC0A42-A8D9-4DD6-90A0-5E55AC6A5686}" destId="{66AE2995-1A92-491B-BE83-8B628D6EABF8}" srcOrd="2" destOrd="0" parTransId="{01A6C0D8-DDB1-4EE7-8598-6C1C83728108}" sibTransId="{F7663F0C-E5AE-4B93-8D6E-83C39831C1EA}"/>
    <dgm:cxn modelId="{9E53C6FD-E5D1-4F08-81F9-549E95851BFA}" type="presOf" srcId="{6DE8EE2A-E0E5-4085-A122-AC99490251FF}" destId="{A87384EB-C1B5-445B-901B-1B8592769EB3}" srcOrd="0" destOrd="0" presId="urn:microsoft.com/office/officeart/2005/8/layout/venn1"/>
    <dgm:cxn modelId="{449EDAA5-4AA1-444C-9838-2874BBE347BB}" type="presOf" srcId="{95B2873D-E60D-4D48-B8C6-3149A6BBB018}" destId="{0DAFEA8B-1A51-42B2-84FE-AA08F7DCF58C}" srcOrd="0" destOrd="0" presId="urn:microsoft.com/office/officeart/2005/8/layout/venn1"/>
    <dgm:cxn modelId="{505B8AF6-BDAA-48B5-AA86-121F35B6D84C}" type="presOf" srcId="{44A1DD3F-B83C-49B5-9FAE-1AFDB43D6D69}" destId="{5FB4D7FD-38AF-482B-9592-A18F1E6928DA}" srcOrd="0" destOrd="0" presId="urn:microsoft.com/office/officeart/2005/8/layout/venn1"/>
    <dgm:cxn modelId="{2AE6FA07-BD51-4F25-BA8A-2420EFF98487}" srcId="{4CDC0A42-A8D9-4DD6-90A0-5E55AC6A5686}" destId="{95B2873D-E60D-4D48-B8C6-3149A6BBB018}" srcOrd="1" destOrd="0" parTransId="{D95D8BA1-3F44-4022-9387-727F8F305D8E}" sibTransId="{E4CC7E36-3A7E-4CC7-B23D-99ED9EA5DAB9}"/>
    <dgm:cxn modelId="{7CB81123-B600-4F3B-B8D7-266DC4D39D8F}" type="presOf" srcId="{F1153F19-03AE-4797-8B60-178A98736667}" destId="{7C851711-4D03-44AF-8497-1FE324DC238B}" srcOrd="0" destOrd="0" presId="urn:microsoft.com/office/officeart/2005/8/layout/venn1"/>
    <dgm:cxn modelId="{B3A5ACBF-D8B8-49CF-9044-533D30502430}" srcId="{4CDC0A42-A8D9-4DD6-90A0-5E55AC6A5686}" destId="{44A1DD3F-B83C-49B5-9FAE-1AFDB43D6D69}" srcOrd="4" destOrd="0" parTransId="{954191AF-81AD-46C7-9C93-023E49A8A4DE}" sibTransId="{45A95316-7C8E-4120-BF4F-CF9ED7A74B53}"/>
    <dgm:cxn modelId="{F3E20939-AFBF-4090-B8D8-EF4DB623905E}" type="presOf" srcId="{4CDC0A42-A8D9-4DD6-90A0-5E55AC6A5686}" destId="{1D29D7E3-F468-4557-B4ED-D66602D0CB29}" srcOrd="0" destOrd="0" presId="urn:microsoft.com/office/officeart/2005/8/layout/venn1"/>
    <dgm:cxn modelId="{23BCB77A-1986-4513-9CDB-8374D78E4EF1}" srcId="{4CDC0A42-A8D9-4DD6-90A0-5E55AC6A5686}" destId="{F1153F19-03AE-4797-8B60-178A98736667}" srcOrd="0" destOrd="0" parTransId="{39DE2C75-A2B5-44BB-ADB3-E20FDAC86427}" sibTransId="{EAD58334-4564-441F-B52F-68EE163E3F24}"/>
    <dgm:cxn modelId="{60B4D197-C390-4A22-B901-64EAE7DB7E9C}" type="presParOf" srcId="{1D29D7E3-F468-4557-B4ED-D66602D0CB29}" destId="{6571812E-3F11-4FF0-9493-917A1B7D1B64}" srcOrd="0" destOrd="0" presId="urn:microsoft.com/office/officeart/2005/8/layout/venn1"/>
    <dgm:cxn modelId="{11EBD36F-4E1B-4A7F-AF2B-3C27DA4D3E99}" type="presParOf" srcId="{1D29D7E3-F468-4557-B4ED-D66602D0CB29}" destId="{7C851711-4D03-44AF-8497-1FE324DC238B}" srcOrd="1" destOrd="0" presId="urn:microsoft.com/office/officeart/2005/8/layout/venn1"/>
    <dgm:cxn modelId="{29C4B5CA-9FD5-408C-9D27-9A161D82BA77}" type="presParOf" srcId="{1D29D7E3-F468-4557-B4ED-D66602D0CB29}" destId="{0722DACF-6B33-49A5-9957-C7E3A3EFADA9}" srcOrd="2" destOrd="0" presId="urn:microsoft.com/office/officeart/2005/8/layout/venn1"/>
    <dgm:cxn modelId="{C13CD4DA-6134-484C-A4BC-5822BBAEA24E}" type="presParOf" srcId="{1D29D7E3-F468-4557-B4ED-D66602D0CB29}" destId="{0DAFEA8B-1A51-42B2-84FE-AA08F7DCF58C}" srcOrd="3" destOrd="0" presId="urn:microsoft.com/office/officeart/2005/8/layout/venn1"/>
    <dgm:cxn modelId="{6671A449-A4E8-4075-976A-7C2298D41CAF}" type="presParOf" srcId="{1D29D7E3-F468-4557-B4ED-D66602D0CB29}" destId="{90B13148-4E67-4E49-BB7C-714C41A7BBA8}" srcOrd="4" destOrd="0" presId="urn:microsoft.com/office/officeart/2005/8/layout/venn1"/>
    <dgm:cxn modelId="{91102EB9-C831-4B8C-89C6-372DB3CB8203}" type="presParOf" srcId="{1D29D7E3-F468-4557-B4ED-D66602D0CB29}" destId="{FC0CE13A-A0F6-4781-911B-D409306603BC}" srcOrd="5" destOrd="0" presId="urn:microsoft.com/office/officeart/2005/8/layout/venn1"/>
    <dgm:cxn modelId="{6FC78230-41FB-4BED-868F-6F47E7219C7A}" type="presParOf" srcId="{1D29D7E3-F468-4557-B4ED-D66602D0CB29}" destId="{D5438522-DE2D-488E-8E00-1868C4731837}" srcOrd="6" destOrd="0" presId="urn:microsoft.com/office/officeart/2005/8/layout/venn1"/>
    <dgm:cxn modelId="{3A2FF8C2-41E9-4343-9C15-6AE92C0ED1D1}" type="presParOf" srcId="{1D29D7E3-F468-4557-B4ED-D66602D0CB29}" destId="{A87384EB-C1B5-445B-901B-1B8592769EB3}" srcOrd="7" destOrd="0" presId="urn:microsoft.com/office/officeart/2005/8/layout/venn1"/>
    <dgm:cxn modelId="{10D61200-0C96-4C55-B616-A4B8756ECFA2}" type="presParOf" srcId="{1D29D7E3-F468-4557-B4ED-D66602D0CB29}" destId="{10DECF46-6234-4126-97FE-6EB3CF11E841}" srcOrd="8" destOrd="0" presId="urn:microsoft.com/office/officeart/2005/8/layout/venn1"/>
    <dgm:cxn modelId="{E86D9377-2444-48F0-B27B-7BECD84A679B}" type="presParOf" srcId="{1D29D7E3-F468-4557-B4ED-D66602D0CB29}" destId="{5FB4D7FD-38AF-482B-9592-A18F1E6928DA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02001-A7A3-4FF0-8AFB-C19E247E2BC7}">
      <dsp:nvSpPr>
        <dsp:cNvPr id="0" name=""/>
        <dsp:cNvSpPr/>
      </dsp:nvSpPr>
      <dsp:spPr>
        <a:xfrm>
          <a:off x="0" y="144703"/>
          <a:ext cx="4406889" cy="440688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17D95-3FAB-45F0-B747-03D588D59D5F}">
      <dsp:nvSpPr>
        <dsp:cNvPr id="0" name=""/>
        <dsp:cNvSpPr/>
      </dsp:nvSpPr>
      <dsp:spPr>
        <a:xfrm>
          <a:off x="2203444" y="144703"/>
          <a:ext cx="5141371" cy="4406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Системность подготовки к введению ФГОС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203444" y="144703"/>
        <a:ext cx="5141371" cy="936464"/>
      </dsp:txXfrm>
    </dsp:sp>
    <dsp:sp modelId="{C6810629-78D9-4216-852C-7EBEB83305D1}">
      <dsp:nvSpPr>
        <dsp:cNvPr id="0" name=""/>
        <dsp:cNvSpPr/>
      </dsp:nvSpPr>
      <dsp:spPr>
        <a:xfrm>
          <a:off x="578404" y="1081167"/>
          <a:ext cx="3250081" cy="325008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06013"/>
            <a:satOff val="-7024"/>
            <a:lumOff val="-150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F267D-EEB8-4DD0-BD1B-3A95548F1852}">
      <dsp:nvSpPr>
        <dsp:cNvPr id="0" name=""/>
        <dsp:cNvSpPr/>
      </dsp:nvSpPr>
      <dsp:spPr>
        <a:xfrm>
          <a:off x="2203444" y="1081167"/>
          <a:ext cx="5141371" cy="3250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406013"/>
              <a:satOff val="-7024"/>
              <a:lumOff val="-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Комплексность всех видов сопровождения введения ФГОС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203444" y="1081167"/>
        <a:ext cx="5141371" cy="936464"/>
      </dsp:txXfrm>
    </dsp:sp>
    <dsp:sp modelId="{6ACF04D9-C995-4580-8536-BF1099A8200E}">
      <dsp:nvSpPr>
        <dsp:cNvPr id="0" name=""/>
        <dsp:cNvSpPr/>
      </dsp:nvSpPr>
      <dsp:spPr>
        <a:xfrm>
          <a:off x="1156808" y="2017631"/>
          <a:ext cx="2093272" cy="20932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812026"/>
            <a:satOff val="-14048"/>
            <a:lumOff val="-300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82C12-858E-4677-8A4C-F428024DF84E}">
      <dsp:nvSpPr>
        <dsp:cNvPr id="0" name=""/>
        <dsp:cNvSpPr/>
      </dsp:nvSpPr>
      <dsp:spPr>
        <a:xfrm>
          <a:off x="2203444" y="2017631"/>
          <a:ext cx="5141371" cy="20932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812026"/>
              <a:satOff val="-14048"/>
              <a:lumOff val="-30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Своевременность и полнота мониторинга готовности ОУ и муниципальных органов управления  к введению ФГОС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203444" y="2017631"/>
        <a:ext cx="5141371" cy="936464"/>
      </dsp:txXfrm>
    </dsp:sp>
    <dsp:sp modelId="{CC8B50DF-E6FD-4A8C-A93F-F9E970C3E011}">
      <dsp:nvSpPr>
        <dsp:cNvPr id="0" name=""/>
        <dsp:cNvSpPr/>
      </dsp:nvSpPr>
      <dsp:spPr>
        <a:xfrm>
          <a:off x="1735212" y="2954095"/>
          <a:ext cx="936464" cy="93646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90A5B-E070-44C0-BC1A-C5485DB2810F}">
      <dsp:nvSpPr>
        <dsp:cNvPr id="0" name=""/>
        <dsp:cNvSpPr/>
      </dsp:nvSpPr>
      <dsp:spPr>
        <a:xfrm>
          <a:off x="2203444" y="2954095"/>
          <a:ext cx="5141371" cy="936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1218040"/>
              <a:satOff val="-21072"/>
              <a:lumOff val="-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Выявление проблем введения ФГОС и своевременность их решения на всех уровнях управления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203444" y="2954095"/>
        <a:ext cx="5141371" cy="936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1812E-3F11-4FF0-9493-917A1B7D1B64}">
      <dsp:nvSpPr>
        <dsp:cNvPr id="0" name=""/>
        <dsp:cNvSpPr/>
      </dsp:nvSpPr>
      <dsp:spPr>
        <a:xfrm>
          <a:off x="2808304" y="144012"/>
          <a:ext cx="1839804" cy="18398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851711-4D03-44AF-8497-1FE324DC238B}">
      <dsp:nvSpPr>
        <dsp:cNvPr id="0" name=""/>
        <dsp:cNvSpPr/>
      </dsp:nvSpPr>
      <dsp:spPr>
        <a:xfrm>
          <a:off x="2229185" y="0"/>
          <a:ext cx="3102468" cy="1235297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75000"/>
                </a:schemeClr>
              </a:solidFill>
            </a:rPr>
            <a:t>Информирование общественности через региональные СМИ</a:t>
          </a:r>
          <a:endParaRPr lang="ru-RU" sz="16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229185" y="0"/>
        <a:ext cx="3102468" cy="1235297"/>
      </dsp:txXfrm>
    </dsp:sp>
    <dsp:sp modelId="{0722DACF-6B33-49A5-9957-C7E3A3EFADA9}">
      <dsp:nvSpPr>
        <dsp:cNvPr id="0" name=""/>
        <dsp:cNvSpPr/>
      </dsp:nvSpPr>
      <dsp:spPr>
        <a:xfrm>
          <a:off x="4824527" y="1368154"/>
          <a:ext cx="1839804" cy="1839804"/>
        </a:xfrm>
        <a:prstGeom prst="ellipse">
          <a:avLst/>
        </a:prstGeom>
        <a:solidFill>
          <a:schemeClr val="accent2">
            <a:alpha val="50000"/>
            <a:hueOff val="-5040797"/>
            <a:satOff val="2192"/>
            <a:lumOff val="6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AFEA8B-1A51-42B2-84FE-AA08F7DCF58C}">
      <dsp:nvSpPr>
        <dsp:cNvPr id="0" name=""/>
        <dsp:cNvSpPr/>
      </dsp:nvSpPr>
      <dsp:spPr>
        <a:xfrm>
          <a:off x="5112568" y="1629541"/>
          <a:ext cx="2781523" cy="13404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75000"/>
                </a:schemeClr>
              </a:solidFill>
            </a:rPr>
            <a:t>Организация публичной отчетности ОУ</a:t>
          </a:r>
          <a:endParaRPr lang="ru-RU" sz="16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112568" y="1629541"/>
        <a:ext cx="2781523" cy="1340428"/>
      </dsp:txXfrm>
    </dsp:sp>
    <dsp:sp modelId="{90B13148-4E67-4E49-BB7C-714C41A7BBA8}">
      <dsp:nvSpPr>
        <dsp:cNvPr id="0" name=""/>
        <dsp:cNvSpPr/>
      </dsp:nvSpPr>
      <dsp:spPr>
        <a:xfrm>
          <a:off x="3960444" y="3312365"/>
          <a:ext cx="1839804" cy="1839804"/>
        </a:xfrm>
        <a:prstGeom prst="ellipse">
          <a:avLst/>
        </a:prstGeom>
        <a:solidFill>
          <a:schemeClr val="accent2">
            <a:alpha val="50000"/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C0CE13A-A0F6-4781-911B-D409306603BC}">
      <dsp:nvSpPr>
        <dsp:cNvPr id="0" name=""/>
        <dsp:cNvSpPr/>
      </dsp:nvSpPr>
      <dsp:spPr>
        <a:xfrm>
          <a:off x="4680511" y="3672411"/>
          <a:ext cx="2781523" cy="13404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75000"/>
                </a:schemeClr>
              </a:solidFill>
            </a:rPr>
            <a:t>Совершенствование работы сетевых сообществ учителей </a:t>
          </a:r>
          <a:endParaRPr lang="ru-RU" sz="16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680511" y="3672411"/>
        <a:ext cx="2781523" cy="1340428"/>
      </dsp:txXfrm>
    </dsp:sp>
    <dsp:sp modelId="{D5438522-DE2D-488E-8E00-1868C4731837}">
      <dsp:nvSpPr>
        <dsp:cNvPr id="0" name=""/>
        <dsp:cNvSpPr/>
      </dsp:nvSpPr>
      <dsp:spPr>
        <a:xfrm>
          <a:off x="1800201" y="3312365"/>
          <a:ext cx="1839804" cy="1839804"/>
        </a:xfrm>
        <a:prstGeom prst="ellipse">
          <a:avLst/>
        </a:prstGeom>
        <a:solidFill>
          <a:schemeClr val="accent2">
            <a:alpha val="50000"/>
            <a:hueOff val="-15122391"/>
            <a:satOff val="6577"/>
            <a:lumOff val="19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87384EB-C1B5-445B-901B-1B8592769EB3}">
      <dsp:nvSpPr>
        <dsp:cNvPr id="0" name=""/>
        <dsp:cNvSpPr/>
      </dsp:nvSpPr>
      <dsp:spPr>
        <a:xfrm>
          <a:off x="288039" y="3600403"/>
          <a:ext cx="2781523" cy="13404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75000"/>
                </a:schemeClr>
              </a:solidFill>
            </a:rPr>
            <a:t>Ведение раздела по реализации ФГОС  на сайте МО ХК</a:t>
          </a:r>
          <a:endParaRPr lang="ru-RU" sz="16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88039" y="3600403"/>
        <a:ext cx="2781523" cy="1340428"/>
      </dsp:txXfrm>
    </dsp:sp>
    <dsp:sp modelId="{10DECF46-6234-4126-97FE-6EB3CF11E841}">
      <dsp:nvSpPr>
        <dsp:cNvPr id="0" name=""/>
        <dsp:cNvSpPr/>
      </dsp:nvSpPr>
      <dsp:spPr>
        <a:xfrm>
          <a:off x="1080120" y="1368154"/>
          <a:ext cx="1839804" cy="1839804"/>
        </a:xfrm>
        <a:prstGeom prst="ellipse">
          <a:avLst/>
        </a:prstGeom>
        <a:solidFill>
          <a:schemeClr val="accent2">
            <a:alpha val="50000"/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B4D7FD-38AF-482B-9592-A18F1E6928DA}">
      <dsp:nvSpPr>
        <dsp:cNvPr id="0" name=""/>
        <dsp:cNvSpPr/>
      </dsp:nvSpPr>
      <dsp:spPr>
        <a:xfrm>
          <a:off x="-333252" y="1629541"/>
          <a:ext cx="2781523" cy="13404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75000"/>
                </a:schemeClr>
              </a:solidFill>
            </a:rPr>
            <a:t>Ведение раздела по реализации ФГОС На сайте КГБОУ ДПО «ХК ИРО»</a:t>
          </a:r>
        </a:p>
      </dsp:txBody>
      <dsp:txXfrm>
        <a:off x="-333252" y="1629541"/>
        <a:ext cx="2781523" cy="1340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6D1814-1069-4B19-9B2F-3ACD817BBE8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8FB0AE-383C-4C27-BACD-0621D4C05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ippk.ru/index.php/%D0%A1%D0%B5%D1%82%D0%B5%D0%B2%D0%BE%D0%B9_%D0%BF%D1%80%D0%BE%D0%B5%D0%BA%D1%82:_%D0%9C%D0%B5%D1%82@%D0%B4%D0%B8%D1%81%D1%82%D0%B8%D0%BA%D0%B0_%D0%A4%D0%93%D0%9E%D0%A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80;&#1085;&#1086;&#1073;&#1088;&#1085;&#1072;&#1091;&#1082;&#1080;.&#1088;&#1092;/%D0%BD%D0%BE%D0%B2%D0%BE%D1%81%D1%82%D0%B8/3090/%D1%84%D0%B0%D0%B9%D0%BB/1800/13.02.21-%D0%9D%D0%A2_217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tantia" pitchFamily="18" charset="0"/>
              </a:rPr>
              <a:t>План  реализации  мероприятий регионального уровня по обеспечению введения федеральных государственных образовательных стандартов основного общего образования в общеобразовательных учреждениях Хабаровского края</a:t>
            </a:r>
            <a:r>
              <a:rPr lang="ru-RU" sz="2800" dirty="0" smtClean="0">
                <a:latin typeface="Constantia" pitchFamily="18" charset="0"/>
              </a:rPr>
              <a:t/>
            </a:r>
            <a:br>
              <a:rPr lang="ru-RU" sz="2800" dirty="0" smtClean="0">
                <a:latin typeface="Constantia" pitchFamily="18" charset="0"/>
              </a:rPr>
            </a:br>
            <a:endParaRPr lang="ru-RU" sz="2800" dirty="0">
              <a:latin typeface="Constant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99792" y="5733256"/>
            <a:ext cx="5756176" cy="753497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Алексеева Юлия Николаевна, заместитель начальника отдела сопровождения и реализации целевых программ образования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Модель повышения квалификации</a:t>
            </a:r>
            <a:endParaRPr lang="ru-RU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9" y="188640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412776"/>
            <a:ext cx="151216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 пилотных школ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(50 человек)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195736" y="2636912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340768"/>
            <a:ext cx="2160240" cy="25922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Целевая аудитория: </a:t>
            </a:r>
            <a:r>
              <a:rPr lang="ru-RU" dirty="0" smtClean="0">
                <a:solidFill>
                  <a:srgbClr val="002060"/>
                </a:solidFill>
              </a:rPr>
              <a:t>методическая команда пилотных школ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1340768"/>
            <a:ext cx="2448272" cy="259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rgbClr val="002060"/>
                </a:solidFill>
              </a:rPr>
              <a:t>Цель подготовки: </a:t>
            </a:r>
            <a:r>
              <a:rPr lang="ru-RU" sz="1600" dirty="0" err="1" smtClean="0">
                <a:solidFill>
                  <a:srgbClr val="002060"/>
                </a:solidFill>
              </a:rPr>
              <a:t>модерация</a:t>
            </a:r>
            <a:r>
              <a:rPr lang="ru-RU" sz="1600" dirty="0" smtClean="0">
                <a:solidFill>
                  <a:srgbClr val="002060"/>
                </a:solidFill>
              </a:rPr>
              <a:t> на курсах для муниципальных школьных команд, </a:t>
            </a:r>
            <a:r>
              <a:rPr lang="ru-RU" sz="1600" dirty="0" err="1" smtClean="0">
                <a:solidFill>
                  <a:srgbClr val="002060"/>
                </a:solidFill>
              </a:rPr>
              <a:t>тьюторство</a:t>
            </a:r>
            <a:r>
              <a:rPr lang="ru-RU" sz="1600" dirty="0" smtClean="0">
                <a:solidFill>
                  <a:srgbClr val="002060"/>
                </a:solidFill>
              </a:rPr>
              <a:t> на курсах для школьных команд, подготовка к присвоению статуса центра трансфера технологий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5292080" y="2564904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0" y="4653136"/>
            <a:ext cx="6336704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Программа </a:t>
            </a:r>
            <a:r>
              <a:rPr lang="ru-RU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dirty="0" smtClean="0">
                <a:solidFill>
                  <a:srgbClr val="002060"/>
                </a:solidFill>
              </a:rPr>
              <a:t> сопровождения разрабатывается совместно со специалистами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ХК ИРО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Модель повышения квалификации</a:t>
            </a:r>
            <a:endParaRPr lang="ru-RU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1412776"/>
            <a:ext cx="1872208" cy="151216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Муниципальные школьные команды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(38 команд/ 124 человека)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339752" y="1916832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124744"/>
            <a:ext cx="2520280" cy="23042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</a:rPr>
              <a:t>Целевая аудитория: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МШК ( специалист ОМСУ, который курирует вопросы введения ФГОС + специалист ММС + директор ОУ + учителя-предметники)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124744"/>
            <a:ext cx="2448272" cy="2304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rgbClr val="002060"/>
                </a:solidFill>
              </a:rPr>
              <a:t>Цель обучения: </a:t>
            </a:r>
            <a:r>
              <a:rPr lang="ru-RU" sz="1600" dirty="0" smtClean="0">
                <a:solidFill>
                  <a:srgbClr val="002060"/>
                </a:solidFill>
              </a:rPr>
              <a:t>подготовка </a:t>
            </a:r>
            <a:r>
              <a:rPr lang="ru-RU" sz="1600" dirty="0" err="1" smtClean="0">
                <a:solidFill>
                  <a:srgbClr val="002060"/>
                </a:solidFill>
              </a:rPr>
              <a:t>тьюторов-практиков</a:t>
            </a:r>
            <a:r>
              <a:rPr lang="ru-RU" sz="1600" dirty="0" smtClean="0">
                <a:solidFill>
                  <a:srgbClr val="002060"/>
                </a:solidFill>
              </a:rPr>
              <a:t> для организации командно-сетевого каскада в муниципалитетах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508104" y="2492896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688" y="3573016"/>
            <a:ext cx="5760640" cy="24482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Двухсессионные</a:t>
            </a:r>
            <a:r>
              <a:rPr lang="ru-RU" b="1" dirty="0" smtClean="0">
                <a:solidFill>
                  <a:srgbClr val="002060"/>
                </a:solidFill>
              </a:rPr>
              <a:t> модельные курсы: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72 часа,  </a:t>
            </a:r>
            <a:r>
              <a:rPr lang="ru-RU" dirty="0" err="1" smtClean="0">
                <a:solidFill>
                  <a:srgbClr val="002060"/>
                </a:solidFill>
              </a:rPr>
              <a:t>очно-дистанционные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Сроки проведения: </a:t>
            </a:r>
            <a:r>
              <a:rPr lang="ru-RU" dirty="0" smtClean="0">
                <a:solidFill>
                  <a:srgbClr val="002060"/>
                </a:solidFill>
              </a:rPr>
              <a:t>март-октябрь 2013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Продукты курсовой подготовки: 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Фрагменты ООП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Дорожная карта введения ФГОС ООО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Программы корпоративного обучения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Шаблоны рабочих программ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Модель повышения квалификации</a:t>
            </a:r>
            <a:endParaRPr lang="ru-RU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340768"/>
            <a:ext cx="1512168" cy="25202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Все остальные школьные команды </a:t>
            </a:r>
            <a:r>
              <a:rPr lang="ru-RU" sz="1600" b="1" dirty="0" smtClean="0">
                <a:solidFill>
                  <a:schemeClr val="bg1"/>
                </a:solidFill>
              </a:rPr>
              <a:t>(226 команд/ 1488 человек)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195736" y="1844824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1412776"/>
            <a:ext cx="2160240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Целевая аудитория: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муниципальные школьные команды (от ОУ)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340768"/>
            <a:ext cx="2448272" cy="2160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accent6">
                    <a:lumMod val="50000"/>
                  </a:schemeClr>
                </a:solidFill>
              </a:rPr>
              <a:t>Цель подготовки: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подготовка  школьных команд к введению и реализации ФГОС ООО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292080" y="2564904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712" y="3717032"/>
            <a:ext cx="6624736" cy="25202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Сроки проведения в 2013 году: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март-октябрь 2013 (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двухсессионные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модельные курсы, 72 часа,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очно-дистанционные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) + хозрасчетный курс для отдельных школьных команд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Сроки проведения в 2014 году: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по заказу муниципалитетов на 2014 год или хозрасчетный курс для отдельных школьных команд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Продукты курсовой подготовки: 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Фрагменты ООП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Дорожная карта введения ФГОС ООО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Программы корпоративного обучения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Шаблоны рабочих программ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Модель повышения квалификации</a:t>
            </a:r>
            <a:endParaRPr lang="ru-RU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1340768"/>
            <a:ext cx="1944216" cy="17281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Метапредметные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тьюторы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(38 человек )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411760" y="1700808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1340768"/>
            <a:ext cx="2232248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Целевая аудитория: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лучшие учителя муниципалитетов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340768"/>
            <a:ext cx="2448272" cy="20162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Цель подготовки: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подготовка  тренеров по технологиям для обучения педагогов в муниципалитетах по технологиям преподавания 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436096" y="2420888"/>
            <a:ext cx="360040" cy="2880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712" y="3717032"/>
            <a:ext cx="6624736" cy="17281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 развития критического мышления через чтение и письмо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 ТРИЗ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ИКТ-компетентность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воспитательные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</a:rPr>
              <a:t>технологиии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444480" y="2141240"/>
            <a:ext cx="3096344" cy="1872208"/>
          </a:xfrm>
          <a:prstGeom prst="rect">
            <a:avLst/>
          </a:prstGeom>
          <a:solidFill>
            <a:srgbClr val="95E66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dirty="0" smtClean="0"/>
          </a:p>
          <a:p>
            <a:pPr algn="r"/>
            <a:endParaRPr lang="ru-RU" sz="1600" dirty="0" smtClean="0"/>
          </a:p>
          <a:p>
            <a:pPr algn="r"/>
            <a:endParaRPr lang="ru-RU" sz="1600" dirty="0" smtClean="0"/>
          </a:p>
          <a:p>
            <a:pPr algn="r"/>
            <a:endParaRPr lang="ru-RU" sz="1600" dirty="0" smtClean="0"/>
          </a:p>
          <a:p>
            <a:pPr algn="ctr"/>
            <a:r>
              <a:rPr lang="ru-RU" sz="1600" b="1" dirty="0" err="1" smtClean="0">
                <a:solidFill>
                  <a:srgbClr val="0C6705"/>
                </a:solidFill>
              </a:rPr>
              <a:t>метапредметный</a:t>
            </a:r>
            <a:r>
              <a:rPr lang="ru-RU" sz="1600" b="1" dirty="0" smtClean="0">
                <a:solidFill>
                  <a:srgbClr val="0C6705"/>
                </a:solidFill>
              </a:rPr>
              <a:t> блок </a:t>
            </a:r>
          </a:p>
          <a:p>
            <a:pPr algn="ctr"/>
            <a:r>
              <a:rPr lang="ru-RU" sz="1600" b="1" dirty="0" smtClean="0">
                <a:solidFill>
                  <a:srgbClr val="0C6705"/>
                </a:solidFill>
              </a:rPr>
              <a:t>(48 часов)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Модель повышения квалификации</a:t>
            </a:r>
            <a:endParaRPr lang="ru-RU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95936" y="1556792"/>
            <a:ext cx="2376264" cy="1296144"/>
          </a:xfrm>
          <a:prstGeom prst="rect">
            <a:avLst/>
          </a:prstGeom>
          <a:solidFill>
            <a:srgbClr val="44A51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предметный блок  (</a:t>
            </a:r>
            <a:r>
              <a:rPr lang="ru-RU" sz="1600" b="1" dirty="0" err="1" smtClean="0">
                <a:solidFill>
                  <a:schemeClr val="bg1"/>
                </a:solidFill>
              </a:rPr>
              <a:t>очно-дистанционный</a:t>
            </a:r>
            <a:r>
              <a:rPr lang="ru-RU" sz="1600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611560" y="1268760"/>
            <a:ext cx="3168352" cy="2376264"/>
          </a:xfrm>
          <a:prstGeom prst="notchedRightArrow">
            <a:avLst/>
          </a:prstGeom>
          <a:solidFill>
            <a:srgbClr val="0C670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</a:t>
            </a:r>
            <a:endParaRPr lang="ru-RU" b="1" dirty="0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1547664" y="4077072"/>
            <a:ext cx="3384376" cy="2520280"/>
          </a:xfrm>
          <a:prstGeom prst="notchedRightArrow">
            <a:avLst/>
          </a:prstGeom>
          <a:solidFill>
            <a:srgbClr val="F3F67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0C6705"/>
                </a:solidFill>
              </a:rPr>
              <a:t>Педагоги </a:t>
            </a:r>
            <a:r>
              <a:rPr lang="ru-RU" sz="1600" b="1" dirty="0" smtClean="0">
                <a:solidFill>
                  <a:srgbClr val="0C6705"/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0C6705"/>
                </a:solidFill>
              </a:rPr>
              <a:t>600 человек, их них </a:t>
            </a:r>
            <a:r>
              <a:rPr lang="ru-RU" sz="1400" b="1" dirty="0" err="1" smtClean="0">
                <a:solidFill>
                  <a:srgbClr val="0C6705"/>
                </a:solidFill>
              </a:rPr>
              <a:t>Аян</a:t>
            </a:r>
            <a:r>
              <a:rPr lang="ru-RU" sz="1400" b="1" dirty="0" smtClean="0">
                <a:solidFill>
                  <a:srgbClr val="0C6705"/>
                </a:solidFill>
              </a:rPr>
              <a:t> – 22, </a:t>
            </a:r>
            <a:r>
              <a:rPr lang="ru-RU" sz="1400" b="1" dirty="0" err="1" smtClean="0">
                <a:solidFill>
                  <a:srgbClr val="0C6705"/>
                </a:solidFill>
              </a:rPr>
              <a:t>Тугур</a:t>
            </a:r>
            <a:r>
              <a:rPr lang="ru-RU" sz="1400" b="1" dirty="0" smtClean="0">
                <a:solidFill>
                  <a:srgbClr val="0C6705"/>
                </a:solidFill>
              </a:rPr>
              <a:t> – 14, П.Осипенко – 12, Охотск – 21</a:t>
            </a:r>
            <a:endParaRPr lang="ru-RU" sz="1400" b="1" dirty="0">
              <a:solidFill>
                <a:srgbClr val="0C6705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653136"/>
            <a:ext cx="2880320" cy="1440160"/>
          </a:xfrm>
          <a:prstGeom prst="rect">
            <a:avLst/>
          </a:prstGeom>
          <a:solidFill>
            <a:srgbClr val="F3F67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C6705"/>
                </a:solidFill>
              </a:rPr>
              <a:t>ТЕЛЕШКОЛА</a:t>
            </a:r>
            <a:endParaRPr lang="ru-RU" sz="2800" b="1" dirty="0">
              <a:solidFill>
                <a:srgbClr val="0C670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37361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Методическое сопровождение на уровне муниципалитета</a:t>
            </a:r>
            <a:endParaRPr lang="ru-RU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8380" y="116632"/>
            <a:ext cx="15056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504" y="1916832"/>
            <a:ext cx="8858250" cy="4714875"/>
          </a:xfrm>
          <a:noFill/>
        </p:spPr>
      </p:pic>
      <p:sp>
        <p:nvSpPr>
          <p:cNvPr id="8" name="Прямоугольник 7"/>
          <p:cNvSpPr/>
          <p:nvPr/>
        </p:nvSpPr>
        <p:spPr>
          <a:xfrm>
            <a:off x="179512" y="1196752"/>
            <a:ext cx="8496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accent4"/>
                </a:solidFill>
                <a:hlinkClick r:id="rId4"/>
              </a:rPr>
              <a:t>http://wiki.ippk.ru/index.php/%D0%A1%D0%B5%D1%82%D0%B5%D0%B2%D0%BE%D0%B9_%D0%BF%D1%80%D0%BE%D0%B5%D0%BA%D1%82:_%D0%9C%D0%B5%D1%82@%D0%B4%D0%B8%D1%81%D1%82%D0%B8%D0%BA%D0%B0_%D0%A4%D0%93%D0%9E%D0%A1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endParaRPr lang="ru-RU" sz="11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Материально-техническое обеспечение введения ФГОС ООО</a:t>
            </a:r>
            <a:endParaRPr lang="ru-RU" sz="32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9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1520" y="1484784"/>
            <a:ext cx="46085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программы оснащения ОУ учебным оборудованием и учебно-наглядными пособиями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2780928"/>
            <a:ext cx="4608512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оснащенности учебных кабинетов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211960" y="249289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187620" y="3717032"/>
          <a:ext cx="7344820" cy="2880318"/>
        </p:xfrm>
        <a:graphic>
          <a:graphicData uri="http://schemas.openxmlformats.org/drawingml/2006/table">
            <a:tbl>
              <a:tblPr/>
              <a:tblGrid>
                <a:gridCol w="1093181"/>
                <a:gridCol w="547141"/>
                <a:gridCol w="468901"/>
                <a:gridCol w="468901"/>
                <a:gridCol w="468901"/>
                <a:gridCol w="468901"/>
                <a:gridCol w="468901"/>
                <a:gridCol w="468901"/>
                <a:gridCol w="468901"/>
                <a:gridCol w="468901"/>
                <a:gridCol w="390658"/>
                <a:gridCol w="390658"/>
                <a:gridCol w="390658"/>
                <a:gridCol w="390658"/>
                <a:gridCol w="390658"/>
              </a:tblGrid>
              <a:tr h="36034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Всего кабинетов 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Кабинет  физики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Соответствует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требованиям ФГОС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1.Инновационные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средства обучения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2.Традиционные 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 indent="-368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средства обучения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0 – 20%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 – 40%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40 – 60%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60 – 80%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80 – 100%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21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МБОУ СОШ….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1баз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проф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+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Итого по городу/ району: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305"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 кабинетов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-…</a:t>
                      </a:r>
                      <a:r>
                        <a:rPr lang="ru-RU" sz="80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98480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 (количество)  ОУ кабинеты физики оснащены  обязательным минимальным оборудованием, в ….. ОУ оснащение не соответствует требованиям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9848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(количество)ОУ кабинеты соответствуют требованиям ФГОС на …%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7060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Информационное обеспечение введения ФГОС</a:t>
            </a:r>
            <a:endParaRPr lang="ru-RU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9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971600" y="1340768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Успехов в работе!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Алексеева Ю.Н., </a:t>
            </a:r>
          </a:p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т.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31 09 26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alexylnik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yandex.ru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16824" cy="9409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Факторы, обеспечивающие успешность введения ФГОС  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1628800"/>
          <a:ext cx="734481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116632"/>
            <a:ext cx="1547664" cy="37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6228184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Направления деятельности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gray">
          <a:xfrm>
            <a:off x="1056184" y="4532784"/>
            <a:ext cx="7392988" cy="158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 rot="3419336">
            <a:off x="772021" y="3956522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Constantia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gray">
          <a:xfrm>
            <a:off x="827584" y="39993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gray">
          <a:xfrm>
            <a:off x="1056184" y="2018184"/>
            <a:ext cx="7321550" cy="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 rot="3419336">
            <a:off x="782155" y="147072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Constantia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gray">
          <a:xfrm>
            <a:off x="856152" y="1484784"/>
            <a:ext cx="2968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gray">
          <a:xfrm>
            <a:off x="1056184" y="2856384"/>
            <a:ext cx="7392988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 rot="3419336">
            <a:off x="772021" y="228012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Constantia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gray">
          <a:xfrm>
            <a:off x="837718" y="2322984"/>
            <a:ext cx="3337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gray">
          <a:xfrm flipV="1">
            <a:off x="1057772" y="3683471"/>
            <a:ext cx="7391400" cy="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 rot="3419336">
            <a:off x="772021" y="3118322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Constantia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841725" y="3161184"/>
            <a:ext cx="32573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gray">
          <a:xfrm>
            <a:off x="1056184" y="5393209"/>
            <a:ext cx="7392988" cy="190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ltGray">
          <a:xfrm rot="3419336">
            <a:off x="772021" y="4816947"/>
            <a:ext cx="479425" cy="5207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Constantia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840122" y="4859809"/>
            <a:ext cx="32893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25" name="Text Box 22"/>
          <p:cNvSpPr txBox="1">
            <a:spLocks noGrp="1" noChangeArrowheads="1"/>
          </p:cNvSpPr>
          <p:nvPr>
            <p:ph idx="1"/>
          </p:nvPr>
        </p:nvSpPr>
        <p:spPr bwMode="black">
          <a:xfrm>
            <a:off x="1537048" y="1532235"/>
            <a:ext cx="7128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0"/>
              </a:spcBef>
              <a:buClr>
                <a:schemeClr val="tx1"/>
              </a:buClr>
              <a:buNone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Нормативно-правовое обеспечение  </a:t>
            </a:r>
            <a:endParaRPr lang="en-U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88640"/>
            <a:ext cx="2267744" cy="54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22"/>
          <p:cNvSpPr txBox="1">
            <a:spLocks noChangeArrowheads="1"/>
          </p:cNvSpPr>
          <p:nvPr/>
        </p:nvSpPr>
        <p:spPr bwMode="black">
          <a:xfrm>
            <a:off x="1547664" y="2348880"/>
            <a:ext cx="7416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marL="457200" lvl="0" indent="-457200" algn="ctr">
              <a:spcBef>
                <a:spcPct val="0"/>
              </a:spcBef>
              <a:buClr>
                <a:schemeClr val="tx1"/>
              </a:buClr>
              <a:buSzPct val="68000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Финансово-экономическое обеспечение </a:t>
            </a:r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black">
          <a:xfrm>
            <a:off x="1547664" y="4077072"/>
            <a:ext cx="7272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Кадровое обеспечение и поддержка учителей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black">
          <a:xfrm>
            <a:off x="1619672" y="3212976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None/>
              <a:tabLst/>
              <a:defRPr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Организационное обеспечение  </a:t>
            </a:r>
            <a:endParaRPr lang="en-U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black">
          <a:xfrm>
            <a:off x="1547664" y="4869160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marL="457200" indent="-457200" algn="ctr">
              <a:spcBef>
                <a:spcPct val="0"/>
              </a:spcBef>
              <a:buClr>
                <a:schemeClr val="tx1"/>
              </a:buClr>
              <a:buSzPct val="68000"/>
              <a:defRPr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Материально-техническое обеспечение</a:t>
            </a:r>
            <a:endParaRPr lang="en-U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gray">
          <a:xfrm>
            <a:off x="1115616" y="6237312"/>
            <a:ext cx="7321550" cy="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gray">
          <a:xfrm rot="3419336">
            <a:off x="720764" y="567174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Constantia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gray">
          <a:xfrm>
            <a:off x="851827" y="5685806"/>
            <a:ext cx="3529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Constantia" pitchFamily="18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black">
          <a:xfrm>
            <a:off x="1475656" y="5661248"/>
            <a:ext cx="7128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marL="457200" marR="0" lvl="0" indent="-45720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None/>
              <a:tabLst/>
              <a:defRPr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Информационное обеспечение </a:t>
            </a:r>
            <a:endParaRPr lang="en-U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712967" cy="504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16424"/>
                <a:gridCol w="504056"/>
                <a:gridCol w="4392487"/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Утверждение плана-графика мероприятий регионального уровня по сопровождению процессов введения ФГОС ООО в общеобразовательных учреждениях края</a:t>
                      </a:r>
                    </a:p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(2012г.)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Разработка и реализация плана-графика мероприятий  муниципального уровня по обеспечению введения федеральных государственных образовательных стандартов основного общего образования в общеобразовательных учреждениях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 на 2013-2018 г.г.</a:t>
                      </a:r>
                    </a:p>
                  </a:txBody>
                  <a:tcPr anchor="ctr"/>
                </a:tc>
              </a:tr>
              <a:tr h="248216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Подготовка распоряжения «Об организации введения федеральных государственных образовательных стандартов основного общего образования в пилотных (апробационных) площадках общеобразовательных учреждений Хабаровского края»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(от 02.08.2012 № 1785)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</a:rPr>
                        <a:t>    </a:t>
                      </a: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Подготовка  приказов о введении ФГОС ООО в 2013-2014</a:t>
                      </a:r>
                      <a:r>
                        <a:rPr kumimoji="0" lang="ru-RU" sz="13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 учебном году в образовательных учреждениях по мере готовности</a:t>
                      </a:r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 </a:t>
                      </a:r>
                    </a:p>
                  </a:txBody>
                  <a:tcPr anchor="ctr"/>
                </a:tc>
              </a:tr>
              <a:tr h="99265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j-ea"/>
                          <a:cs typeface="+mj-cs"/>
                        </a:rPr>
                        <a:t>Подготовка методического письма по использованию в </a:t>
                      </a:r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n-ea"/>
                          <a:cs typeface="+mn-cs"/>
                        </a:rPr>
                        <a:t> образовательном процессе учебников и учебных пособий в соответствии с федеральным перечнем учебников и требованиями ФГОС ООО</a:t>
                      </a:r>
                      <a:endParaRPr kumimoji="0" lang="ru-RU" sz="13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Constantia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Constantia" pitchFamily="18" charset="0"/>
                          <a:ea typeface="+mn-ea"/>
                          <a:cs typeface="+mn-cs"/>
                        </a:rPr>
                        <a:t>Мониторинг использования в образовательном процессе учебников и учебных пособий в соответствии с федеральным перечнем учебников и требованиями ФГОС ООО</a:t>
                      </a:r>
                    </a:p>
                    <a:p>
                      <a:pPr algn="ctr"/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 Box 22"/>
          <p:cNvSpPr txBox="1">
            <a:spLocks noGrp="1" noChangeArrowheads="1"/>
          </p:cNvSpPr>
          <p:nvPr>
            <p:ph type="title"/>
          </p:nvPr>
        </p:nvSpPr>
        <p:spPr bwMode="black">
          <a:xfrm>
            <a:off x="251520" y="260648"/>
            <a:ext cx="698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0"/>
              </a:spcBef>
              <a:buClr>
                <a:schemeClr val="tx1"/>
              </a:buClr>
              <a:buNone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</a:rPr>
              <a:t>Нормативно-правовое обеспечение  </a:t>
            </a:r>
            <a:endParaRPr lang="en-U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ашивка 9"/>
          <p:cNvSpPr/>
          <p:nvPr/>
        </p:nvSpPr>
        <p:spPr>
          <a:xfrm>
            <a:off x="4139952" y="3573016"/>
            <a:ext cx="360040" cy="5040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4139952" y="1556792"/>
            <a:ext cx="360040" cy="5040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139952" y="5301208"/>
            <a:ext cx="360040" cy="5040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http://prosvpress.ru/content/2013/02/Elena-Nizi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757887" cy="189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ая выноска 4"/>
          <p:cNvSpPr/>
          <p:nvPr/>
        </p:nvSpPr>
        <p:spPr>
          <a:xfrm rot="5400000">
            <a:off x="4860032" y="-27384"/>
            <a:ext cx="1152128" cy="4896544"/>
          </a:xfrm>
          <a:prstGeom prst="wedgeRectCallout">
            <a:avLst>
              <a:gd name="adj1" fmla="val -8574"/>
              <a:gd name="adj2" fmla="val 6263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836712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директор Департамента государственной политики в сфере общего образования </a:t>
            </a:r>
            <a:r>
              <a:rPr lang="ru-RU" sz="1400" i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4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России Елена </a:t>
            </a:r>
            <a:r>
              <a:rPr lang="ru-RU" sz="1400" i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Низиенко</a:t>
            </a:r>
            <a:r>
              <a:rPr lang="ru-RU" sz="1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sz="1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«Механизм формирования федеральных перечней будет совершенствоваться»</a:t>
            </a:r>
            <a:endParaRPr lang="ru-RU" sz="14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31840" y="1844824"/>
            <a:ext cx="45365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F0F0F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…</a:t>
            </a:r>
            <a:r>
              <a:rPr lang="ru-RU" sz="1400" dirty="0" smtClean="0">
                <a:solidFill>
                  <a:srgbClr val="0F0F0F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0F0F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ет необходимости формировать федеральные перечни раз в год. С какой периодичностью это нужно делать – может быть, раз в три года или раз в пять лет, – ещё предстоит обсудить.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F0F0F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645024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i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России от 18 февраля 2013 г. № 98 </a:t>
            </a:r>
            <a:r>
              <a:rPr lang="ru-RU" sz="1600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"О рабочей группе по разработке порядка разработки примерных основных общеобразовательных программ, проведения их экспертизы и ведения реестра примерных основных общеобразовательных программ"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508518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  <a:hlinkClick r:id="rId3" tooltip="Письмо Минобрнауки России № НТ-217 от 21 февраля 2013 г. издательствам учебной литературы"/>
              </a:rPr>
              <a:t> </a:t>
            </a:r>
            <a:r>
              <a:rPr lang="ru-RU" sz="1600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  <a:hlinkClick r:id="rId3" tooltip="Письмо Минобрнауки России № НТ-217 от 21 февраля 2013 г. издательствам учебной литературы"/>
              </a:rPr>
              <a:t>Письмо </a:t>
            </a:r>
            <a:r>
              <a:rPr lang="ru-RU" sz="1600" b="1" i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  <a:hlinkClick r:id="rId3" tooltip="Письмо Минобрнауки России № НТ-217 от 21 февраля 2013 г. издательствам учебной литературы"/>
              </a:rPr>
              <a:t>Минобрнауки</a:t>
            </a:r>
            <a:r>
              <a:rPr lang="ru-RU" sz="1600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  <a:hlinkClick r:id="rId3" tooltip="Письмо Минобрнауки России № НТ-217 от 21 февраля 2013 г. издательствам учебной литературы"/>
              </a:rPr>
              <a:t> России № НТ-217 от 21 февраля 2013 г. издательствам учебной литературы  </a:t>
            </a:r>
            <a:endParaRPr lang="ru-RU" sz="1600" b="1" i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63272" cy="412402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20702"/>
                <a:gridCol w="3742570"/>
              </a:tblGrid>
              <a:tr h="1838027"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Подготовка нормативно-правовых актов, устанавливающих нормативное подушевое бюджетное финансирование общеобразовательных учреждений, реализующих ФГОС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ООО </a:t>
                      </a:r>
                    </a:p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(2014</a:t>
                      </a:r>
                      <a:r>
                        <a:rPr lang="ru-RU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г.)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onstantia" pitchFamily="18" charset="0"/>
                        </a:rPr>
                        <a:t>Внесение изменений в положение о распределении стимулирующей части фонда оплаты труда  </a:t>
                      </a:r>
                      <a:endParaRPr lang="ru-RU" sz="1600" dirty="0">
                        <a:latin typeface="Constantia" pitchFamily="18" charset="0"/>
                      </a:endParaRPr>
                    </a:p>
                  </a:txBody>
                  <a:tcPr anchor="ctr"/>
                </a:tc>
              </a:tr>
              <a:tr h="1838027"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Осуществление экономического расчета стоимости обеспечения минимальных условий для реализации основной образовательной программы в соответствии с требованиями ФГОС ООО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Constantia" pitchFamily="18" charset="0"/>
                        </a:rPr>
                        <a:t> </a:t>
                      </a:r>
                    </a:p>
                    <a:p>
                      <a:endParaRPr lang="ru-RU" sz="1600" dirty="0">
                        <a:latin typeface="Constant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 Box 22"/>
          <p:cNvSpPr txBox="1">
            <a:spLocks noGrp="1" noChangeArrowheads="1"/>
          </p:cNvSpPr>
          <p:nvPr>
            <p:ph type="title"/>
          </p:nvPr>
        </p:nvSpPr>
        <p:spPr bwMode="black">
          <a:xfrm>
            <a:off x="457200" y="584529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marL="457200" lvl="0" indent="-457200" algn="ctr">
              <a:spcBef>
                <a:spcPct val="0"/>
              </a:spcBef>
              <a:buClr>
                <a:schemeClr val="tx1"/>
              </a:buClr>
              <a:buSzPct val="68000"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</a:rPr>
              <a:t>Финансово-экономическое обеспечение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nstant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457200" indent="-457200" algn="ctr">
              <a:buClr>
                <a:schemeClr val="tx1"/>
              </a:buClr>
              <a:buSzPct val="68000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Организационное обеспечение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03848" y="1124744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Координационный совет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844824"/>
            <a:ext cx="2880320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ХК ИРО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844824"/>
            <a:ext cx="2880320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ОМСУ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5877272"/>
            <a:ext cx="2880320" cy="72008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Образовательные учреждения</a:t>
            </a:r>
            <a:endParaRPr lang="ru-RU" dirty="0">
              <a:solidFill>
                <a:schemeClr val="bg2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851920" y="249289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788024" y="242088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851920" y="3212976"/>
            <a:ext cx="1800200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Проведение краевых совещаний, конференций по проблемам и результатам введения ФГОС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012160" y="249289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555776" y="2492896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331640" y="2420888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236296" y="249289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5400000">
            <a:off x="4265966" y="3230978"/>
            <a:ext cx="324036" cy="4896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3140968"/>
            <a:ext cx="1584176" cy="1008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Апробация новых форматов и содержания курсов ПК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3140968"/>
            <a:ext cx="1800200" cy="1008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Развитие единой региональной сети сопровождения введения ФГОС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07704" y="4293096"/>
            <a:ext cx="1800200" cy="8640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Подготовка методических рекомендаций по введению ФГОС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4293096"/>
            <a:ext cx="1584176" cy="8640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Мониторинг деятельности пилотных площадок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4509120"/>
            <a:ext cx="2952328" cy="720080"/>
          </a:xfrm>
          <a:prstGeom prst="rect">
            <a:avLst/>
          </a:prstGeom>
          <a:solidFill>
            <a:srgbClr val="A1F5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Поддержка сетевого взаимодействия с учреждениями дополнительного образования  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3212976"/>
            <a:ext cx="1440160" cy="1152128"/>
          </a:xfrm>
          <a:prstGeom prst="rect">
            <a:avLst/>
          </a:prstGeom>
          <a:solidFill>
            <a:srgbClr val="A1F5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Организация методического сопровождения в межкурсовой период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96136" y="3212976"/>
            <a:ext cx="1512168" cy="1152128"/>
          </a:xfrm>
          <a:prstGeom prst="rect">
            <a:avLst/>
          </a:prstGeom>
          <a:solidFill>
            <a:srgbClr val="A1F5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Мониторинг готовности ОУ к введению ФГОС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1403648" y="2420888"/>
            <a:ext cx="108012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411760" y="2420888"/>
            <a:ext cx="100811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660232" y="2492896"/>
            <a:ext cx="158417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20"/>
          <p:cNvSpPr>
            <a:spLocks/>
          </p:cNvSpPr>
          <p:nvPr/>
        </p:nvSpPr>
        <p:spPr bwMode="gray">
          <a:xfrm rot="1479654">
            <a:off x="3953682" y="3305798"/>
            <a:ext cx="1292338" cy="3876693"/>
          </a:xfrm>
          <a:custGeom>
            <a:avLst/>
            <a:gdLst>
              <a:gd name="T0" fmla="*/ 0 w 646"/>
              <a:gd name="T1" fmla="*/ 0 h 1861"/>
              <a:gd name="T2" fmla="*/ 27284 w 646"/>
              <a:gd name="T3" fmla="*/ 8030 h 1861"/>
              <a:gd name="T4" fmla="*/ 55852 w 646"/>
              <a:gd name="T5" fmla="*/ 18479 h 1861"/>
              <a:gd name="T6" fmla="*/ 83594 w 646"/>
              <a:gd name="T7" fmla="*/ 31088 h 1861"/>
              <a:gd name="T8" fmla="*/ 111602 w 646"/>
              <a:gd name="T9" fmla="*/ 46581 h 1861"/>
              <a:gd name="T10" fmla="*/ 137871 w 646"/>
              <a:gd name="T11" fmla="*/ 63845 h 1861"/>
              <a:gd name="T12" fmla="*/ 164338 w 646"/>
              <a:gd name="T13" fmla="*/ 84573 h 1861"/>
              <a:gd name="T14" fmla="*/ 190411 w 646"/>
              <a:gd name="T15" fmla="*/ 106565 h 1861"/>
              <a:gd name="T16" fmla="*/ 214619 w 646"/>
              <a:gd name="T17" fmla="*/ 131170 h 1861"/>
              <a:gd name="T18" fmla="*/ 237861 w 646"/>
              <a:gd name="T19" fmla="*/ 159084 h 1861"/>
              <a:gd name="T20" fmla="*/ 260712 w 646"/>
              <a:gd name="T21" fmla="*/ 187278 h 1861"/>
              <a:gd name="T22" fmla="*/ 280876 w 646"/>
              <a:gd name="T23" fmla="*/ 218147 h 1861"/>
              <a:gd name="T24" fmla="*/ 299594 w 646"/>
              <a:gd name="T25" fmla="*/ 252073 h 1861"/>
              <a:gd name="T26" fmla="*/ 316393 w 646"/>
              <a:gd name="T27" fmla="*/ 286826 h 1861"/>
              <a:gd name="T28" fmla="*/ 331819 w 646"/>
              <a:gd name="T29" fmla="*/ 324250 h 1861"/>
              <a:gd name="T30" fmla="*/ 343522 w 646"/>
              <a:gd name="T31" fmla="*/ 362966 h 1861"/>
              <a:gd name="T32" fmla="*/ 353774 w 646"/>
              <a:gd name="T33" fmla="*/ 403320 h 1861"/>
              <a:gd name="T34" fmla="*/ 361607 w 646"/>
              <a:gd name="T35" fmla="*/ 445690 h 1861"/>
              <a:gd name="T36" fmla="*/ 366314 w 646"/>
              <a:gd name="T37" fmla="*/ 489885 h 1861"/>
              <a:gd name="T38" fmla="*/ 368535 w 646"/>
              <a:gd name="T39" fmla="*/ 535891 h 1861"/>
              <a:gd name="T40" fmla="*/ 366411 w 646"/>
              <a:gd name="T41" fmla="*/ 582917 h 1861"/>
              <a:gd name="T42" fmla="*/ 362254 w 646"/>
              <a:gd name="T43" fmla="*/ 625451 h 1861"/>
              <a:gd name="T44" fmla="*/ 355085 w 646"/>
              <a:gd name="T45" fmla="*/ 668313 h 1861"/>
              <a:gd name="T46" fmla="*/ 345526 w 646"/>
              <a:gd name="T47" fmla="*/ 709339 h 1861"/>
              <a:gd name="T48" fmla="*/ 332982 w 646"/>
              <a:gd name="T49" fmla="*/ 747546 h 1861"/>
              <a:gd name="T50" fmla="*/ 319894 w 646"/>
              <a:gd name="T51" fmla="*/ 784463 h 1861"/>
              <a:gd name="T52" fmla="*/ 303379 w 646"/>
              <a:gd name="T53" fmla="*/ 818282 h 1861"/>
              <a:gd name="T54" fmla="*/ 285037 w 646"/>
              <a:gd name="T55" fmla="*/ 851241 h 1861"/>
              <a:gd name="T56" fmla="*/ 265873 w 646"/>
              <a:gd name="T57" fmla="*/ 883712 h 1861"/>
              <a:gd name="T58" fmla="*/ 244015 w 646"/>
              <a:gd name="T59" fmla="*/ 911656 h 1861"/>
              <a:gd name="T60" fmla="*/ 220706 w 646"/>
              <a:gd name="T61" fmla="*/ 937366 h 1861"/>
              <a:gd name="T62" fmla="*/ 196547 w 646"/>
              <a:gd name="T63" fmla="*/ 962756 h 1861"/>
              <a:gd name="T64" fmla="*/ 170667 w 646"/>
              <a:gd name="T65" fmla="*/ 984484 h 1861"/>
              <a:gd name="T66" fmla="*/ 144680 w 646"/>
              <a:gd name="T67" fmla="*/ 1005060 h 1861"/>
              <a:gd name="T68" fmla="*/ 116714 w 646"/>
              <a:gd name="T69" fmla="*/ 1023347 h 1861"/>
              <a:gd name="T70" fmla="*/ 88662 w 646"/>
              <a:gd name="T71" fmla="*/ 1039072 h 1861"/>
              <a:gd name="T72" fmla="*/ 59137 w 646"/>
              <a:gd name="T73" fmla="*/ 1052207 h 1861"/>
              <a:gd name="T74" fmla="*/ 29595 w 646"/>
              <a:gd name="T75" fmla="*/ 1063472 h 1861"/>
              <a:gd name="T76" fmla="*/ 0 w 646"/>
              <a:gd name="T77" fmla="*/ 1072088 h 1861"/>
              <a:gd name="T78" fmla="*/ 0 w 646"/>
              <a:gd name="T79" fmla="*/ 0 h 186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46"/>
              <a:gd name="T121" fmla="*/ 0 h 1861"/>
              <a:gd name="T122" fmla="*/ 646 w 646"/>
              <a:gd name="T123" fmla="*/ 1861 h 186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2A684C"/>
              </a:gs>
            </a:gsLst>
            <a:lin ang="0" scaled="1"/>
          </a:gradFill>
          <a:ln w="6350">
            <a:noFill/>
            <a:round/>
            <a:headEnd/>
            <a:tailEnd/>
          </a:ln>
        </p:spPr>
        <p:txBody>
          <a:bodyPr rot="10800000" vert="eaVert"/>
          <a:lstStyle/>
          <a:p>
            <a:endParaRPr lang="ru-RU"/>
          </a:p>
        </p:txBody>
      </p:sp>
      <p:sp>
        <p:nvSpPr>
          <p:cNvPr id="39" name="Freeform 19"/>
          <p:cNvSpPr>
            <a:spLocks/>
          </p:cNvSpPr>
          <p:nvPr/>
        </p:nvSpPr>
        <p:spPr bwMode="gray">
          <a:xfrm rot="7898212">
            <a:off x="2219744" y="642956"/>
            <a:ext cx="1345430" cy="3723717"/>
          </a:xfrm>
          <a:custGeom>
            <a:avLst/>
            <a:gdLst>
              <a:gd name="T0" fmla="*/ 0 w 646"/>
              <a:gd name="T1" fmla="*/ 0 h 1861"/>
              <a:gd name="T2" fmla="*/ 21662 w 646"/>
              <a:gd name="T3" fmla="*/ 6373 h 1861"/>
              <a:gd name="T4" fmla="*/ 44343 w 646"/>
              <a:gd name="T5" fmla="*/ 14665 h 1861"/>
              <a:gd name="T6" fmla="*/ 66369 w 646"/>
              <a:gd name="T7" fmla="*/ 24672 h 1861"/>
              <a:gd name="T8" fmla="*/ 88605 w 646"/>
              <a:gd name="T9" fmla="*/ 36968 h 1861"/>
              <a:gd name="T10" fmla="*/ 109462 w 646"/>
              <a:gd name="T11" fmla="*/ 50669 h 1861"/>
              <a:gd name="T12" fmla="*/ 130475 w 646"/>
              <a:gd name="T13" fmla="*/ 67119 h 1861"/>
              <a:gd name="T14" fmla="*/ 151176 w 646"/>
              <a:gd name="T15" fmla="*/ 84573 h 1861"/>
              <a:gd name="T16" fmla="*/ 170395 w 646"/>
              <a:gd name="T17" fmla="*/ 104100 h 1861"/>
              <a:gd name="T18" fmla="*/ 188848 w 646"/>
              <a:gd name="T19" fmla="*/ 126253 h 1861"/>
              <a:gd name="T20" fmla="*/ 206990 w 646"/>
              <a:gd name="T21" fmla="*/ 148629 h 1861"/>
              <a:gd name="T22" fmla="*/ 222999 w 646"/>
              <a:gd name="T23" fmla="*/ 173127 h 1861"/>
              <a:gd name="T24" fmla="*/ 237861 w 646"/>
              <a:gd name="T25" fmla="*/ 200052 h 1861"/>
              <a:gd name="T26" fmla="*/ 251198 w 646"/>
              <a:gd name="T27" fmla="*/ 227633 h 1861"/>
              <a:gd name="T28" fmla="*/ 263445 w 646"/>
              <a:gd name="T29" fmla="*/ 257333 h 1861"/>
              <a:gd name="T30" fmla="*/ 272737 w 646"/>
              <a:gd name="T31" fmla="*/ 288059 h 1861"/>
              <a:gd name="T32" fmla="*/ 280876 w 646"/>
              <a:gd name="T33" fmla="*/ 320085 h 1861"/>
              <a:gd name="T34" fmla="*/ 287095 w 646"/>
              <a:gd name="T35" fmla="*/ 353711 h 1861"/>
              <a:gd name="T36" fmla="*/ 290832 w 646"/>
              <a:gd name="T37" fmla="*/ 388785 h 1861"/>
              <a:gd name="T38" fmla="*/ 292595 w 646"/>
              <a:gd name="T39" fmla="*/ 425297 h 1861"/>
              <a:gd name="T40" fmla="*/ 290909 w 646"/>
              <a:gd name="T41" fmla="*/ 462618 h 1861"/>
              <a:gd name="T42" fmla="*/ 287609 w 646"/>
              <a:gd name="T43" fmla="*/ 496374 h 1861"/>
              <a:gd name="T44" fmla="*/ 281917 w 646"/>
              <a:gd name="T45" fmla="*/ 530390 h 1861"/>
              <a:gd name="T46" fmla="*/ 274328 w 646"/>
              <a:gd name="T47" fmla="*/ 562949 h 1861"/>
              <a:gd name="T48" fmla="*/ 264368 w 646"/>
              <a:gd name="T49" fmla="*/ 593271 h 1861"/>
              <a:gd name="T50" fmla="*/ 253978 w 646"/>
              <a:gd name="T51" fmla="*/ 622570 h 1861"/>
              <a:gd name="T52" fmla="*/ 240865 w 646"/>
              <a:gd name="T53" fmla="*/ 649410 h 1861"/>
              <a:gd name="T54" fmla="*/ 226303 w 646"/>
              <a:gd name="T55" fmla="*/ 675567 h 1861"/>
              <a:gd name="T56" fmla="*/ 211088 w 646"/>
              <a:gd name="T57" fmla="*/ 701337 h 1861"/>
              <a:gd name="T58" fmla="*/ 193734 w 646"/>
              <a:gd name="T59" fmla="*/ 723514 h 1861"/>
              <a:gd name="T60" fmla="*/ 175228 w 646"/>
              <a:gd name="T61" fmla="*/ 743918 h 1861"/>
              <a:gd name="T62" fmla="*/ 156047 w 646"/>
              <a:gd name="T63" fmla="*/ 764068 h 1861"/>
              <a:gd name="T64" fmla="*/ 135500 w 646"/>
              <a:gd name="T65" fmla="*/ 781312 h 1861"/>
              <a:gd name="T66" fmla="*/ 114868 w 646"/>
              <a:gd name="T67" fmla="*/ 797642 h 1861"/>
              <a:gd name="T68" fmla="*/ 92664 w 646"/>
              <a:gd name="T69" fmla="*/ 812155 h 1861"/>
              <a:gd name="T70" fmla="*/ 70393 w 646"/>
              <a:gd name="T71" fmla="*/ 824634 h 1861"/>
              <a:gd name="T72" fmla="*/ 46951 w 646"/>
              <a:gd name="T73" fmla="*/ 835059 h 1861"/>
              <a:gd name="T74" fmla="*/ 23497 w 646"/>
              <a:gd name="T75" fmla="*/ 843999 h 1861"/>
              <a:gd name="T76" fmla="*/ 0 w 646"/>
              <a:gd name="T77" fmla="*/ 850837 h 1861"/>
              <a:gd name="T78" fmla="*/ 0 w 646"/>
              <a:gd name="T79" fmla="*/ 0 h 186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46"/>
              <a:gd name="T121" fmla="*/ 0 h 1861"/>
              <a:gd name="T122" fmla="*/ 646 w 646"/>
              <a:gd name="T123" fmla="*/ 1861 h 186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447EC4"/>
              </a:gs>
            </a:gsLst>
            <a:lin ang="0" scaled="1"/>
          </a:gradFill>
          <a:ln w="635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n>
                <a:solidFill>
                  <a:srgbClr val="FF7F00"/>
                </a:solidFill>
              </a:ln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720080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Кадровое обеспечение и поддержка учителей при введении ФГОС</a:t>
            </a:r>
            <a:endParaRPr lang="ru-RU" sz="2800" dirty="0"/>
          </a:p>
        </p:txBody>
      </p:sp>
      <p:grpSp>
        <p:nvGrpSpPr>
          <p:cNvPr id="9" name="Group 18"/>
          <p:cNvGrpSpPr>
            <a:grpSpLocks noGrp="1"/>
          </p:cNvGrpSpPr>
          <p:nvPr/>
        </p:nvGrpSpPr>
        <p:grpSpPr bwMode="auto">
          <a:xfrm>
            <a:off x="899592" y="188640"/>
            <a:ext cx="7719983" cy="4935842"/>
            <a:chOff x="727" y="580"/>
            <a:chExt cx="4160" cy="2769"/>
          </a:xfrm>
        </p:grpSpPr>
        <p:sp>
          <p:nvSpPr>
            <p:cNvPr id="10" name="Freeform 19"/>
            <p:cNvSpPr>
              <a:spLocks/>
            </p:cNvSpPr>
            <p:nvPr/>
          </p:nvSpPr>
          <p:spPr bwMode="gray">
            <a:xfrm rot="18701707">
              <a:off x="3506" y="1968"/>
              <a:ext cx="755" cy="2007"/>
            </a:xfrm>
            <a:custGeom>
              <a:avLst/>
              <a:gdLst>
                <a:gd name="T0" fmla="*/ 0 w 646"/>
                <a:gd name="T1" fmla="*/ 0 h 1861"/>
                <a:gd name="T2" fmla="*/ 21662 w 646"/>
                <a:gd name="T3" fmla="*/ 6373 h 1861"/>
                <a:gd name="T4" fmla="*/ 44343 w 646"/>
                <a:gd name="T5" fmla="*/ 14665 h 1861"/>
                <a:gd name="T6" fmla="*/ 66369 w 646"/>
                <a:gd name="T7" fmla="*/ 24672 h 1861"/>
                <a:gd name="T8" fmla="*/ 88605 w 646"/>
                <a:gd name="T9" fmla="*/ 36968 h 1861"/>
                <a:gd name="T10" fmla="*/ 109462 w 646"/>
                <a:gd name="T11" fmla="*/ 50669 h 1861"/>
                <a:gd name="T12" fmla="*/ 130475 w 646"/>
                <a:gd name="T13" fmla="*/ 67119 h 1861"/>
                <a:gd name="T14" fmla="*/ 151176 w 646"/>
                <a:gd name="T15" fmla="*/ 84573 h 1861"/>
                <a:gd name="T16" fmla="*/ 170395 w 646"/>
                <a:gd name="T17" fmla="*/ 104100 h 1861"/>
                <a:gd name="T18" fmla="*/ 188848 w 646"/>
                <a:gd name="T19" fmla="*/ 126253 h 1861"/>
                <a:gd name="T20" fmla="*/ 206990 w 646"/>
                <a:gd name="T21" fmla="*/ 148629 h 1861"/>
                <a:gd name="T22" fmla="*/ 222999 w 646"/>
                <a:gd name="T23" fmla="*/ 173127 h 1861"/>
                <a:gd name="T24" fmla="*/ 237861 w 646"/>
                <a:gd name="T25" fmla="*/ 200052 h 1861"/>
                <a:gd name="T26" fmla="*/ 251198 w 646"/>
                <a:gd name="T27" fmla="*/ 227633 h 1861"/>
                <a:gd name="T28" fmla="*/ 263445 w 646"/>
                <a:gd name="T29" fmla="*/ 257333 h 1861"/>
                <a:gd name="T30" fmla="*/ 272737 w 646"/>
                <a:gd name="T31" fmla="*/ 288059 h 1861"/>
                <a:gd name="T32" fmla="*/ 280876 w 646"/>
                <a:gd name="T33" fmla="*/ 320085 h 1861"/>
                <a:gd name="T34" fmla="*/ 287095 w 646"/>
                <a:gd name="T35" fmla="*/ 353711 h 1861"/>
                <a:gd name="T36" fmla="*/ 290832 w 646"/>
                <a:gd name="T37" fmla="*/ 388785 h 1861"/>
                <a:gd name="T38" fmla="*/ 292595 w 646"/>
                <a:gd name="T39" fmla="*/ 425297 h 1861"/>
                <a:gd name="T40" fmla="*/ 290909 w 646"/>
                <a:gd name="T41" fmla="*/ 462618 h 1861"/>
                <a:gd name="T42" fmla="*/ 287609 w 646"/>
                <a:gd name="T43" fmla="*/ 496374 h 1861"/>
                <a:gd name="T44" fmla="*/ 281917 w 646"/>
                <a:gd name="T45" fmla="*/ 530390 h 1861"/>
                <a:gd name="T46" fmla="*/ 274328 w 646"/>
                <a:gd name="T47" fmla="*/ 562949 h 1861"/>
                <a:gd name="T48" fmla="*/ 264368 w 646"/>
                <a:gd name="T49" fmla="*/ 593271 h 1861"/>
                <a:gd name="T50" fmla="*/ 253978 w 646"/>
                <a:gd name="T51" fmla="*/ 622570 h 1861"/>
                <a:gd name="T52" fmla="*/ 240865 w 646"/>
                <a:gd name="T53" fmla="*/ 649410 h 1861"/>
                <a:gd name="T54" fmla="*/ 226303 w 646"/>
                <a:gd name="T55" fmla="*/ 675567 h 1861"/>
                <a:gd name="T56" fmla="*/ 211088 w 646"/>
                <a:gd name="T57" fmla="*/ 701337 h 1861"/>
                <a:gd name="T58" fmla="*/ 193734 w 646"/>
                <a:gd name="T59" fmla="*/ 723514 h 1861"/>
                <a:gd name="T60" fmla="*/ 175228 w 646"/>
                <a:gd name="T61" fmla="*/ 743918 h 1861"/>
                <a:gd name="T62" fmla="*/ 156047 w 646"/>
                <a:gd name="T63" fmla="*/ 764068 h 1861"/>
                <a:gd name="T64" fmla="*/ 135500 w 646"/>
                <a:gd name="T65" fmla="*/ 781312 h 1861"/>
                <a:gd name="T66" fmla="*/ 114868 w 646"/>
                <a:gd name="T67" fmla="*/ 797642 h 1861"/>
                <a:gd name="T68" fmla="*/ 92664 w 646"/>
                <a:gd name="T69" fmla="*/ 812155 h 1861"/>
                <a:gd name="T70" fmla="*/ 70393 w 646"/>
                <a:gd name="T71" fmla="*/ 824634 h 1861"/>
                <a:gd name="T72" fmla="*/ 46951 w 646"/>
                <a:gd name="T73" fmla="*/ 835059 h 1861"/>
                <a:gd name="T74" fmla="*/ 23497 w 646"/>
                <a:gd name="T75" fmla="*/ 843999 h 1861"/>
                <a:gd name="T76" fmla="*/ 0 w 646"/>
                <a:gd name="T77" fmla="*/ 850837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447EC4"/>
                </a:gs>
              </a:gsLst>
              <a:lin ang="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rgbClr val="FF7F00"/>
                  </a:solidFill>
                </a:ln>
                <a:cs typeface="+mn-cs"/>
              </a:endParaRPr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gray">
            <a:xfrm rot="4921102">
              <a:off x="1409" y="1802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27284 w 646"/>
                <a:gd name="T3" fmla="*/ 8030 h 1861"/>
                <a:gd name="T4" fmla="*/ 55852 w 646"/>
                <a:gd name="T5" fmla="*/ 18479 h 1861"/>
                <a:gd name="T6" fmla="*/ 83594 w 646"/>
                <a:gd name="T7" fmla="*/ 31088 h 1861"/>
                <a:gd name="T8" fmla="*/ 111602 w 646"/>
                <a:gd name="T9" fmla="*/ 46581 h 1861"/>
                <a:gd name="T10" fmla="*/ 137871 w 646"/>
                <a:gd name="T11" fmla="*/ 63845 h 1861"/>
                <a:gd name="T12" fmla="*/ 164338 w 646"/>
                <a:gd name="T13" fmla="*/ 84573 h 1861"/>
                <a:gd name="T14" fmla="*/ 190411 w 646"/>
                <a:gd name="T15" fmla="*/ 106565 h 1861"/>
                <a:gd name="T16" fmla="*/ 214619 w 646"/>
                <a:gd name="T17" fmla="*/ 131170 h 1861"/>
                <a:gd name="T18" fmla="*/ 237861 w 646"/>
                <a:gd name="T19" fmla="*/ 159084 h 1861"/>
                <a:gd name="T20" fmla="*/ 260712 w 646"/>
                <a:gd name="T21" fmla="*/ 187278 h 1861"/>
                <a:gd name="T22" fmla="*/ 280876 w 646"/>
                <a:gd name="T23" fmla="*/ 218147 h 1861"/>
                <a:gd name="T24" fmla="*/ 299594 w 646"/>
                <a:gd name="T25" fmla="*/ 252073 h 1861"/>
                <a:gd name="T26" fmla="*/ 316393 w 646"/>
                <a:gd name="T27" fmla="*/ 286826 h 1861"/>
                <a:gd name="T28" fmla="*/ 331819 w 646"/>
                <a:gd name="T29" fmla="*/ 324250 h 1861"/>
                <a:gd name="T30" fmla="*/ 343522 w 646"/>
                <a:gd name="T31" fmla="*/ 362966 h 1861"/>
                <a:gd name="T32" fmla="*/ 353774 w 646"/>
                <a:gd name="T33" fmla="*/ 403320 h 1861"/>
                <a:gd name="T34" fmla="*/ 361607 w 646"/>
                <a:gd name="T35" fmla="*/ 445690 h 1861"/>
                <a:gd name="T36" fmla="*/ 366314 w 646"/>
                <a:gd name="T37" fmla="*/ 489885 h 1861"/>
                <a:gd name="T38" fmla="*/ 368535 w 646"/>
                <a:gd name="T39" fmla="*/ 535891 h 1861"/>
                <a:gd name="T40" fmla="*/ 366411 w 646"/>
                <a:gd name="T41" fmla="*/ 582917 h 1861"/>
                <a:gd name="T42" fmla="*/ 362254 w 646"/>
                <a:gd name="T43" fmla="*/ 625451 h 1861"/>
                <a:gd name="T44" fmla="*/ 355085 w 646"/>
                <a:gd name="T45" fmla="*/ 668313 h 1861"/>
                <a:gd name="T46" fmla="*/ 345526 w 646"/>
                <a:gd name="T47" fmla="*/ 709339 h 1861"/>
                <a:gd name="T48" fmla="*/ 332982 w 646"/>
                <a:gd name="T49" fmla="*/ 747546 h 1861"/>
                <a:gd name="T50" fmla="*/ 319894 w 646"/>
                <a:gd name="T51" fmla="*/ 784463 h 1861"/>
                <a:gd name="T52" fmla="*/ 303379 w 646"/>
                <a:gd name="T53" fmla="*/ 818282 h 1861"/>
                <a:gd name="T54" fmla="*/ 285037 w 646"/>
                <a:gd name="T55" fmla="*/ 851241 h 1861"/>
                <a:gd name="T56" fmla="*/ 265873 w 646"/>
                <a:gd name="T57" fmla="*/ 883712 h 1861"/>
                <a:gd name="T58" fmla="*/ 244015 w 646"/>
                <a:gd name="T59" fmla="*/ 911656 h 1861"/>
                <a:gd name="T60" fmla="*/ 220706 w 646"/>
                <a:gd name="T61" fmla="*/ 937366 h 1861"/>
                <a:gd name="T62" fmla="*/ 196547 w 646"/>
                <a:gd name="T63" fmla="*/ 962756 h 1861"/>
                <a:gd name="T64" fmla="*/ 170667 w 646"/>
                <a:gd name="T65" fmla="*/ 984484 h 1861"/>
                <a:gd name="T66" fmla="*/ 144680 w 646"/>
                <a:gd name="T67" fmla="*/ 1005060 h 1861"/>
                <a:gd name="T68" fmla="*/ 116714 w 646"/>
                <a:gd name="T69" fmla="*/ 1023347 h 1861"/>
                <a:gd name="T70" fmla="*/ 88662 w 646"/>
                <a:gd name="T71" fmla="*/ 1039072 h 1861"/>
                <a:gd name="T72" fmla="*/ 59137 w 646"/>
                <a:gd name="T73" fmla="*/ 1052207 h 1861"/>
                <a:gd name="T74" fmla="*/ 29595 w 646"/>
                <a:gd name="T75" fmla="*/ 1063472 h 1861"/>
                <a:gd name="T76" fmla="*/ 0 w 646"/>
                <a:gd name="T77" fmla="*/ 1072088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2A684C"/>
                </a:gs>
              </a:gsLst>
              <a:lin ang="0" scaled="1"/>
            </a:gradFill>
            <a:ln w="6350">
              <a:noFill/>
              <a:round/>
              <a:headEnd/>
              <a:tailEnd/>
            </a:ln>
          </p:spPr>
          <p:txBody>
            <a:bodyPr rot="10800000" vert="eaVert"/>
            <a:lstStyle/>
            <a:p>
              <a:endParaRPr lang="ru-RU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gray">
            <a:xfrm rot="13336595">
              <a:off x="2941" y="580"/>
              <a:ext cx="696" cy="2193"/>
            </a:xfrm>
            <a:custGeom>
              <a:avLst/>
              <a:gdLst>
                <a:gd name="T0" fmla="*/ 0 w 646"/>
                <a:gd name="T1" fmla="*/ 0 h 1861"/>
                <a:gd name="T2" fmla="*/ 5425 w 646"/>
                <a:gd name="T3" fmla="*/ 1661 h 1861"/>
                <a:gd name="T4" fmla="*/ 11106 w 646"/>
                <a:gd name="T5" fmla="*/ 3841 h 1861"/>
                <a:gd name="T6" fmla="*/ 16623 w 646"/>
                <a:gd name="T7" fmla="*/ 6759 h 1861"/>
                <a:gd name="T8" fmla="*/ 22192 w 646"/>
                <a:gd name="T9" fmla="*/ 9795 h 1861"/>
                <a:gd name="T10" fmla="*/ 27415 w 646"/>
                <a:gd name="T11" fmla="*/ 13639 h 1861"/>
                <a:gd name="T12" fmla="*/ 32679 w 646"/>
                <a:gd name="T13" fmla="*/ 17751 h 1861"/>
                <a:gd name="T14" fmla="*/ 37863 w 646"/>
                <a:gd name="T15" fmla="*/ 22431 h 1861"/>
                <a:gd name="T16" fmla="*/ 42677 w 646"/>
                <a:gd name="T17" fmla="*/ 27573 h 1861"/>
                <a:gd name="T18" fmla="*/ 47299 w 646"/>
                <a:gd name="T19" fmla="*/ 33258 h 1861"/>
                <a:gd name="T20" fmla="*/ 51842 w 646"/>
                <a:gd name="T21" fmla="*/ 39299 h 1861"/>
                <a:gd name="T22" fmla="*/ 55852 w 646"/>
                <a:gd name="T23" fmla="*/ 45937 h 1861"/>
                <a:gd name="T24" fmla="*/ 59575 w 646"/>
                <a:gd name="T25" fmla="*/ 52936 h 1861"/>
                <a:gd name="T26" fmla="*/ 62913 w 646"/>
                <a:gd name="T27" fmla="*/ 60347 h 1861"/>
                <a:gd name="T28" fmla="*/ 65983 w 646"/>
                <a:gd name="T29" fmla="*/ 68079 h 1861"/>
                <a:gd name="T30" fmla="*/ 68309 w 646"/>
                <a:gd name="T31" fmla="*/ 76298 h 1861"/>
                <a:gd name="T32" fmla="*/ 70347 w 646"/>
                <a:gd name="T33" fmla="*/ 84891 h 1861"/>
                <a:gd name="T34" fmla="*/ 71905 w 646"/>
                <a:gd name="T35" fmla="*/ 93723 h 1861"/>
                <a:gd name="T36" fmla="*/ 72840 w 646"/>
                <a:gd name="T37" fmla="*/ 103256 h 1861"/>
                <a:gd name="T38" fmla="*/ 73282 w 646"/>
                <a:gd name="T39" fmla="*/ 112668 h 1861"/>
                <a:gd name="T40" fmla="*/ 72861 w 646"/>
                <a:gd name="T41" fmla="*/ 122397 h 1861"/>
                <a:gd name="T42" fmla="*/ 72035 w 646"/>
                <a:gd name="T43" fmla="*/ 131673 h 1861"/>
                <a:gd name="T44" fmla="*/ 70607 w 646"/>
                <a:gd name="T45" fmla="*/ 140654 h 1861"/>
                <a:gd name="T46" fmla="*/ 68708 w 646"/>
                <a:gd name="T47" fmla="*/ 149066 h 1861"/>
                <a:gd name="T48" fmla="*/ 66213 w 646"/>
                <a:gd name="T49" fmla="*/ 157137 h 1861"/>
                <a:gd name="T50" fmla="*/ 63611 w 646"/>
                <a:gd name="T51" fmla="*/ 164908 h 1861"/>
                <a:gd name="T52" fmla="*/ 60327 w 646"/>
                <a:gd name="T53" fmla="*/ 172177 h 1861"/>
                <a:gd name="T54" fmla="*/ 56680 w 646"/>
                <a:gd name="T55" fmla="*/ 179087 h 1861"/>
                <a:gd name="T56" fmla="*/ 52869 w 646"/>
                <a:gd name="T57" fmla="*/ 185623 h 1861"/>
                <a:gd name="T58" fmla="*/ 48522 w 646"/>
                <a:gd name="T59" fmla="*/ 191743 h 1861"/>
                <a:gd name="T60" fmla="*/ 43887 w 646"/>
                <a:gd name="T61" fmla="*/ 197121 h 1861"/>
                <a:gd name="T62" fmla="*/ 39083 w 646"/>
                <a:gd name="T63" fmla="*/ 202333 h 1861"/>
                <a:gd name="T64" fmla="*/ 33937 w 646"/>
                <a:gd name="T65" fmla="*/ 207053 h 1861"/>
                <a:gd name="T66" fmla="*/ 28770 w 646"/>
                <a:gd name="T67" fmla="*/ 211154 h 1861"/>
                <a:gd name="T68" fmla="*/ 23208 w 646"/>
                <a:gd name="T69" fmla="*/ 215203 h 1861"/>
                <a:gd name="T70" fmla="*/ 17630 w 646"/>
                <a:gd name="T71" fmla="*/ 218584 h 1861"/>
                <a:gd name="T72" fmla="*/ 11760 w 646"/>
                <a:gd name="T73" fmla="*/ 221265 h 1861"/>
                <a:gd name="T74" fmla="*/ 5885 w 646"/>
                <a:gd name="T75" fmla="*/ 223686 h 1861"/>
                <a:gd name="T76" fmla="*/ 0 w 646"/>
                <a:gd name="T77" fmla="*/ 225528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0" scaled="1"/>
            </a:gradFill>
            <a:ln w="6350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gray">
            <a:xfrm rot="-6677128">
              <a:off x="3106" y="757"/>
              <a:ext cx="725" cy="2090"/>
            </a:xfrm>
            <a:custGeom>
              <a:avLst/>
              <a:gdLst>
                <a:gd name="T0" fmla="*/ 0 w 646"/>
                <a:gd name="T1" fmla="*/ 0 h 1861"/>
                <a:gd name="T2" fmla="*/ 333711691 w 646"/>
                <a:gd name="T3" fmla="*/ 102380100 h 1861"/>
                <a:gd name="T4" fmla="*/ 686528107 w 646"/>
                <a:gd name="T5" fmla="*/ 233503427 h 1861"/>
                <a:gd name="T6" fmla="*/ 1033514933 w 646"/>
                <a:gd name="T7" fmla="*/ 388181481 h 1861"/>
                <a:gd name="T8" fmla="*/ 1366942334 w 646"/>
                <a:gd name="T9" fmla="*/ 585820202 h 1861"/>
                <a:gd name="T10" fmla="*/ 1695512821 w 646"/>
                <a:gd name="T11" fmla="*/ 799286587 h 1861"/>
                <a:gd name="T12" fmla="*/ 2018201570 w 646"/>
                <a:gd name="T13" fmla="*/ 1058412055 h 1861"/>
                <a:gd name="T14" fmla="*/ 2147483647 w 646"/>
                <a:gd name="T15" fmla="*/ 1338966430 h 1861"/>
                <a:gd name="T16" fmla="*/ 2147483647 w 646"/>
                <a:gd name="T17" fmla="*/ 1645686583 h 1861"/>
                <a:gd name="T18" fmla="*/ 2147483647 w 646"/>
                <a:gd name="T19" fmla="*/ 1987032238 h 1861"/>
                <a:gd name="T20" fmla="*/ 2147483647 w 646"/>
                <a:gd name="T21" fmla="*/ 2147483647 h 1861"/>
                <a:gd name="T22" fmla="*/ 2147483647 w 646"/>
                <a:gd name="T23" fmla="*/ 2147483647 h 1861"/>
                <a:gd name="T24" fmla="*/ 2147483647 w 646"/>
                <a:gd name="T25" fmla="*/ 2147483647 h 1861"/>
                <a:gd name="T26" fmla="*/ 2147483647 w 646"/>
                <a:gd name="T27" fmla="*/ 2147483647 h 1861"/>
                <a:gd name="T28" fmla="*/ 2147483647 w 646"/>
                <a:gd name="T29" fmla="*/ 2147483647 h 1861"/>
                <a:gd name="T30" fmla="*/ 2147483647 w 646"/>
                <a:gd name="T31" fmla="*/ 2147483647 h 1861"/>
                <a:gd name="T32" fmla="*/ 2147483647 w 646"/>
                <a:gd name="T33" fmla="*/ 2147483647 h 1861"/>
                <a:gd name="T34" fmla="*/ 2147483647 w 646"/>
                <a:gd name="T35" fmla="*/ 2147483647 h 1861"/>
                <a:gd name="T36" fmla="*/ 2147483647 w 646"/>
                <a:gd name="T37" fmla="*/ 2147483647 h 1861"/>
                <a:gd name="T38" fmla="*/ 2147483647 w 646"/>
                <a:gd name="T39" fmla="*/ 2147483647 h 1861"/>
                <a:gd name="T40" fmla="*/ 2147483647 w 646"/>
                <a:gd name="T41" fmla="*/ 2147483647 h 1861"/>
                <a:gd name="T42" fmla="*/ 2147483647 w 646"/>
                <a:gd name="T43" fmla="*/ 2147483647 h 1861"/>
                <a:gd name="T44" fmla="*/ 2147483647 w 646"/>
                <a:gd name="T45" fmla="*/ 2147483647 h 1861"/>
                <a:gd name="T46" fmla="*/ 2147483647 w 646"/>
                <a:gd name="T47" fmla="*/ 2147483647 h 1861"/>
                <a:gd name="T48" fmla="*/ 2147483647 w 646"/>
                <a:gd name="T49" fmla="*/ 2147483647 h 1861"/>
                <a:gd name="T50" fmla="*/ 2147483647 w 646"/>
                <a:gd name="T51" fmla="*/ 2147483647 h 1861"/>
                <a:gd name="T52" fmla="*/ 2147483647 w 646"/>
                <a:gd name="T53" fmla="*/ 2147483647 h 1861"/>
                <a:gd name="T54" fmla="*/ 2147483647 w 646"/>
                <a:gd name="T55" fmla="*/ 2147483647 h 1861"/>
                <a:gd name="T56" fmla="*/ 2147483647 w 646"/>
                <a:gd name="T57" fmla="*/ 2147483647 h 1861"/>
                <a:gd name="T58" fmla="*/ 2147483647 w 646"/>
                <a:gd name="T59" fmla="*/ 2147483647 h 1861"/>
                <a:gd name="T60" fmla="*/ 2147483647 w 646"/>
                <a:gd name="T61" fmla="*/ 2147483647 h 1861"/>
                <a:gd name="T62" fmla="*/ 2147483647 w 646"/>
                <a:gd name="T63" fmla="*/ 2147483647 h 1861"/>
                <a:gd name="T64" fmla="*/ 2119028876 w 646"/>
                <a:gd name="T65" fmla="*/ 2147483647 h 1861"/>
                <a:gd name="T66" fmla="*/ 1786402773 w 646"/>
                <a:gd name="T67" fmla="*/ 2147483647 h 1861"/>
                <a:gd name="T68" fmla="*/ 1443056693 w 646"/>
                <a:gd name="T69" fmla="*/ 2147483647 h 1861"/>
                <a:gd name="T70" fmla="*/ 1093497038 w 646"/>
                <a:gd name="T71" fmla="*/ 2147483647 h 1861"/>
                <a:gd name="T72" fmla="*/ 726913618 w 646"/>
                <a:gd name="T73" fmla="*/ 2147483647 h 1861"/>
                <a:gd name="T74" fmla="*/ 369870062 w 646"/>
                <a:gd name="T75" fmla="*/ 2147483647 h 1861"/>
                <a:gd name="T76" fmla="*/ 0 w 646"/>
                <a:gd name="T77" fmla="*/ 2147483647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noFill/>
            <a:ln w="6350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  <p:sp>
          <p:nvSpPr>
            <p:cNvPr id="18" name="Oval 27"/>
            <p:cNvSpPr>
              <a:spLocks noChangeArrowheads="1"/>
            </p:cNvSpPr>
            <p:nvPr/>
          </p:nvSpPr>
          <p:spPr bwMode="gray">
            <a:xfrm>
              <a:off x="2535" y="1896"/>
              <a:ext cx="844" cy="843"/>
            </a:xfrm>
            <a:prstGeom prst="ellipse">
              <a:avLst/>
            </a:prstGeom>
            <a:gradFill rotWithShape="1">
              <a:gsLst>
                <a:gs pos="0">
                  <a:srgbClr val="F14343"/>
                </a:gs>
                <a:gs pos="100000">
                  <a:srgbClr val="922929"/>
                </a:gs>
              </a:gsLst>
              <a:lin ang="54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dirty="0" smtClean="0"/>
                <a:t>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2376" y="2019"/>
              <a:ext cx="97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endParaRPr lang="ru-RU" sz="2200" b="1">
                <a:solidFill>
                  <a:srgbClr val="000000"/>
                </a:solidFill>
              </a:endParaRPr>
            </a:p>
          </p:txBody>
        </p:sp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3347" y="1497"/>
              <a:ext cx="1055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sz="2200" b="1">
                <a:solidFill>
                  <a:srgbClr val="000000"/>
                </a:solidFill>
              </a:endParaRPr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2321" y="3104"/>
              <a:ext cx="97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sz="2200" b="1">
                <a:solidFill>
                  <a:srgbClr val="000000"/>
                </a:solidFill>
              </a:endParaRPr>
            </a:p>
          </p:txBody>
        </p:sp>
      </p:grp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9" y="116632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4211960" y="2708920"/>
            <a:ext cx="1296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36096" y="1556792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Реализация новой модели повышения квалификации по введению и реализации ФГОС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3789040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Проведение семинаров, обеспечивающих получение планируемых образовательных результатов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4077072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Диссеминация инновационного управленческого и педагогического опыта 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0" name="Group 18"/>
          <p:cNvGrpSpPr>
            <a:grpSpLocks/>
          </p:cNvGrpSpPr>
          <p:nvPr/>
        </p:nvGrpSpPr>
        <p:grpSpPr bwMode="auto">
          <a:xfrm>
            <a:off x="3923928" y="2348880"/>
            <a:ext cx="1896716" cy="1656184"/>
            <a:chOff x="357" y="1193"/>
            <a:chExt cx="1784" cy="1497"/>
          </a:xfrm>
        </p:grpSpPr>
        <p:sp>
          <p:nvSpPr>
            <p:cNvPr id="31" name="Freeform 19"/>
            <p:cNvSpPr>
              <a:spLocks/>
            </p:cNvSpPr>
            <p:nvPr/>
          </p:nvSpPr>
          <p:spPr bwMode="gray">
            <a:xfrm flipH="1">
              <a:off x="1156" y="2240"/>
              <a:ext cx="841" cy="432"/>
            </a:xfrm>
            <a:custGeom>
              <a:avLst/>
              <a:gdLst>
                <a:gd name="T0" fmla="*/ 0 w 335"/>
                <a:gd name="T1" fmla="*/ 415 h 173"/>
                <a:gd name="T2" fmla="*/ 146 w 335"/>
                <a:gd name="T3" fmla="*/ 432 h 173"/>
                <a:gd name="T4" fmla="*/ 746 w 335"/>
                <a:gd name="T5" fmla="*/ 80 h 173"/>
                <a:gd name="T6" fmla="*/ 726 w 335"/>
                <a:gd name="T7" fmla="*/ 20 h 173"/>
                <a:gd name="T8" fmla="*/ 560 w 335"/>
                <a:gd name="T9" fmla="*/ 65 h 173"/>
                <a:gd name="T10" fmla="*/ 0 w 335"/>
                <a:gd name="T11" fmla="*/ 415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5"/>
                <a:gd name="T19" fmla="*/ 0 h 173"/>
                <a:gd name="T20" fmla="*/ 335 w 335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gray">
            <a:xfrm>
              <a:off x="663" y="2133"/>
              <a:ext cx="882" cy="418"/>
            </a:xfrm>
            <a:custGeom>
              <a:avLst/>
              <a:gdLst>
                <a:gd name="T0" fmla="*/ 882 w 882"/>
                <a:gd name="T1" fmla="*/ 368 h 425"/>
                <a:gd name="T2" fmla="*/ 719 w 882"/>
                <a:gd name="T3" fmla="*/ 418 h 425"/>
                <a:gd name="T4" fmla="*/ 88 w 882"/>
                <a:gd name="T5" fmla="*/ 91 h 425"/>
                <a:gd name="T6" fmla="*/ 188 w 882"/>
                <a:gd name="T7" fmla="*/ 3 h 425"/>
                <a:gd name="T8" fmla="*/ 343 w 882"/>
                <a:gd name="T9" fmla="*/ 72 h 425"/>
                <a:gd name="T10" fmla="*/ 882 w 882"/>
                <a:gd name="T11" fmla="*/ 368 h 4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2"/>
                <a:gd name="T19" fmla="*/ 0 h 425"/>
                <a:gd name="T20" fmla="*/ 882 w 882"/>
                <a:gd name="T21" fmla="*/ 425 h 4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2" h="425">
                  <a:moveTo>
                    <a:pt x="882" y="374"/>
                  </a:moveTo>
                  <a:lnTo>
                    <a:pt x="719" y="425"/>
                  </a:lnTo>
                  <a:lnTo>
                    <a:pt x="88" y="93"/>
                  </a:lnTo>
                  <a:cubicBezTo>
                    <a:pt x="0" y="23"/>
                    <a:pt x="145" y="5"/>
                    <a:pt x="188" y="3"/>
                  </a:cubicBezTo>
                  <a:cubicBezTo>
                    <a:pt x="218" y="0"/>
                    <a:pt x="221" y="8"/>
                    <a:pt x="343" y="73"/>
                  </a:cubicBezTo>
                  <a:lnTo>
                    <a:pt x="882" y="374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gray">
            <a:xfrm>
              <a:off x="357" y="2336"/>
              <a:ext cx="748" cy="354"/>
            </a:xfrm>
            <a:custGeom>
              <a:avLst/>
              <a:gdLst>
                <a:gd name="T0" fmla="*/ 748 w 748"/>
                <a:gd name="T1" fmla="*/ 320 h 354"/>
                <a:gd name="T2" fmla="*/ 604 w 748"/>
                <a:gd name="T3" fmla="*/ 354 h 354"/>
                <a:gd name="T4" fmla="*/ 63 w 748"/>
                <a:gd name="T5" fmla="*/ 84 h 354"/>
                <a:gd name="T6" fmla="*/ 221 w 748"/>
                <a:gd name="T7" fmla="*/ 39 h 354"/>
                <a:gd name="T8" fmla="*/ 748 w 748"/>
                <a:gd name="T9" fmla="*/ 32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8"/>
                <a:gd name="T16" fmla="*/ 0 h 354"/>
                <a:gd name="T17" fmla="*/ 748 w 748"/>
                <a:gd name="T18" fmla="*/ 354 h 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8" h="354">
                  <a:moveTo>
                    <a:pt x="748" y="320"/>
                  </a:moveTo>
                  <a:lnTo>
                    <a:pt x="604" y="354"/>
                  </a:lnTo>
                  <a:lnTo>
                    <a:pt x="63" y="84"/>
                  </a:lnTo>
                  <a:cubicBezTo>
                    <a:pt x="0" y="31"/>
                    <a:pt x="107" y="0"/>
                    <a:pt x="221" y="39"/>
                  </a:cubicBezTo>
                  <a:lnTo>
                    <a:pt x="748" y="32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" name="Group 22"/>
            <p:cNvGrpSpPr>
              <a:grpSpLocks/>
            </p:cNvGrpSpPr>
            <p:nvPr/>
          </p:nvGrpSpPr>
          <p:grpSpPr bwMode="auto">
            <a:xfrm>
              <a:off x="827" y="1193"/>
              <a:ext cx="1314" cy="1490"/>
              <a:chOff x="313" y="2400"/>
              <a:chExt cx="1349" cy="1534"/>
            </a:xfrm>
          </p:grpSpPr>
          <p:sp>
            <p:nvSpPr>
              <p:cNvPr id="35" name="Freeform 23"/>
              <p:cNvSpPr>
                <a:spLocks/>
              </p:cNvSpPr>
              <p:nvPr/>
            </p:nvSpPr>
            <p:spPr bwMode="gray">
              <a:xfrm flipH="1">
                <a:off x="1229" y="2814"/>
                <a:ext cx="433" cy="1097"/>
              </a:xfrm>
              <a:custGeom>
                <a:avLst/>
                <a:gdLst>
                  <a:gd name="T0" fmla="*/ 199 w 224"/>
                  <a:gd name="T1" fmla="*/ 195 h 569"/>
                  <a:gd name="T2" fmla="*/ 143 w 224"/>
                  <a:gd name="T3" fmla="*/ 96 h 569"/>
                  <a:gd name="T4" fmla="*/ 234 w 224"/>
                  <a:gd name="T5" fmla="*/ 2 h 569"/>
                  <a:gd name="T6" fmla="*/ 331 w 224"/>
                  <a:gd name="T7" fmla="*/ 100 h 569"/>
                  <a:gd name="T8" fmla="*/ 261 w 224"/>
                  <a:gd name="T9" fmla="*/ 195 h 569"/>
                  <a:gd name="T10" fmla="*/ 259 w 224"/>
                  <a:gd name="T11" fmla="*/ 239 h 569"/>
                  <a:gd name="T12" fmla="*/ 404 w 224"/>
                  <a:gd name="T13" fmla="*/ 280 h 569"/>
                  <a:gd name="T14" fmla="*/ 427 w 224"/>
                  <a:gd name="T15" fmla="*/ 393 h 569"/>
                  <a:gd name="T16" fmla="*/ 421 w 224"/>
                  <a:gd name="T17" fmla="*/ 619 h 569"/>
                  <a:gd name="T18" fmla="*/ 404 w 224"/>
                  <a:gd name="T19" fmla="*/ 704 h 569"/>
                  <a:gd name="T20" fmla="*/ 379 w 224"/>
                  <a:gd name="T21" fmla="*/ 594 h 569"/>
                  <a:gd name="T22" fmla="*/ 361 w 224"/>
                  <a:gd name="T23" fmla="*/ 389 h 569"/>
                  <a:gd name="T24" fmla="*/ 329 w 224"/>
                  <a:gd name="T25" fmla="*/ 619 h 569"/>
                  <a:gd name="T26" fmla="*/ 278 w 224"/>
                  <a:gd name="T27" fmla="*/ 1097 h 569"/>
                  <a:gd name="T28" fmla="*/ 151 w 224"/>
                  <a:gd name="T29" fmla="*/ 1089 h 569"/>
                  <a:gd name="T30" fmla="*/ 97 w 224"/>
                  <a:gd name="T31" fmla="*/ 627 h 569"/>
                  <a:gd name="T32" fmla="*/ 64 w 224"/>
                  <a:gd name="T33" fmla="*/ 401 h 569"/>
                  <a:gd name="T34" fmla="*/ 48 w 224"/>
                  <a:gd name="T35" fmla="*/ 598 h 569"/>
                  <a:gd name="T36" fmla="*/ 23 w 224"/>
                  <a:gd name="T37" fmla="*/ 704 h 569"/>
                  <a:gd name="T38" fmla="*/ 2 w 224"/>
                  <a:gd name="T39" fmla="*/ 588 h 569"/>
                  <a:gd name="T40" fmla="*/ 14 w 224"/>
                  <a:gd name="T41" fmla="*/ 355 h 569"/>
                  <a:gd name="T42" fmla="*/ 44 w 224"/>
                  <a:gd name="T43" fmla="*/ 270 h 569"/>
                  <a:gd name="T44" fmla="*/ 197 w 224"/>
                  <a:gd name="T45" fmla="*/ 239 h 569"/>
                  <a:gd name="T46" fmla="*/ 199 w 224"/>
                  <a:gd name="T47" fmla="*/ 195 h 5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4"/>
                  <a:gd name="T73" fmla="*/ 0 h 569"/>
                  <a:gd name="T74" fmla="*/ 224 w 224"/>
                  <a:gd name="T75" fmla="*/ 569 h 5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C9C9C"/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round/>
                <a:headEnd/>
                <a:tailEnd/>
              </a:ln>
              <a:scene3d>
                <a:camera prst="legacyPerspectiveTopLeft">
                  <a:rot lat="0" lon="20099996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36" name="Freeform 24"/>
              <p:cNvSpPr>
                <a:spLocks/>
              </p:cNvSpPr>
              <p:nvPr/>
            </p:nvSpPr>
            <p:spPr bwMode="gray">
              <a:xfrm flipH="1">
                <a:off x="700" y="2400"/>
                <a:ext cx="545" cy="1380"/>
              </a:xfrm>
              <a:custGeom>
                <a:avLst/>
                <a:gdLst>
                  <a:gd name="T0" fmla="*/ 251 w 224"/>
                  <a:gd name="T1" fmla="*/ 245 h 569"/>
                  <a:gd name="T2" fmla="*/ 180 w 224"/>
                  <a:gd name="T3" fmla="*/ 121 h 569"/>
                  <a:gd name="T4" fmla="*/ 294 w 224"/>
                  <a:gd name="T5" fmla="*/ 2 h 569"/>
                  <a:gd name="T6" fmla="*/ 416 w 224"/>
                  <a:gd name="T7" fmla="*/ 126 h 569"/>
                  <a:gd name="T8" fmla="*/ 328 w 224"/>
                  <a:gd name="T9" fmla="*/ 245 h 569"/>
                  <a:gd name="T10" fmla="*/ 326 w 224"/>
                  <a:gd name="T11" fmla="*/ 301 h 569"/>
                  <a:gd name="T12" fmla="*/ 509 w 224"/>
                  <a:gd name="T13" fmla="*/ 352 h 569"/>
                  <a:gd name="T14" fmla="*/ 538 w 224"/>
                  <a:gd name="T15" fmla="*/ 495 h 569"/>
                  <a:gd name="T16" fmla="*/ 530 w 224"/>
                  <a:gd name="T17" fmla="*/ 779 h 569"/>
                  <a:gd name="T18" fmla="*/ 509 w 224"/>
                  <a:gd name="T19" fmla="*/ 885 h 569"/>
                  <a:gd name="T20" fmla="*/ 477 w 224"/>
                  <a:gd name="T21" fmla="*/ 747 h 569"/>
                  <a:gd name="T22" fmla="*/ 455 w 224"/>
                  <a:gd name="T23" fmla="*/ 490 h 569"/>
                  <a:gd name="T24" fmla="*/ 414 w 224"/>
                  <a:gd name="T25" fmla="*/ 779 h 569"/>
                  <a:gd name="T26" fmla="*/ 350 w 224"/>
                  <a:gd name="T27" fmla="*/ 1380 h 569"/>
                  <a:gd name="T28" fmla="*/ 190 w 224"/>
                  <a:gd name="T29" fmla="*/ 1370 h 569"/>
                  <a:gd name="T30" fmla="*/ 122 w 224"/>
                  <a:gd name="T31" fmla="*/ 788 h 569"/>
                  <a:gd name="T32" fmla="*/ 80 w 224"/>
                  <a:gd name="T33" fmla="*/ 504 h 569"/>
                  <a:gd name="T34" fmla="*/ 61 w 224"/>
                  <a:gd name="T35" fmla="*/ 752 h 569"/>
                  <a:gd name="T36" fmla="*/ 29 w 224"/>
                  <a:gd name="T37" fmla="*/ 885 h 569"/>
                  <a:gd name="T38" fmla="*/ 2 w 224"/>
                  <a:gd name="T39" fmla="*/ 740 h 569"/>
                  <a:gd name="T40" fmla="*/ 17 w 224"/>
                  <a:gd name="T41" fmla="*/ 446 h 569"/>
                  <a:gd name="T42" fmla="*/ 56 w 224"/>
                  <a:gd name="T43" fmla="*/ 340 h 569"/>
                  <a:gd name="T44" fmla="*/ 248 w 224"/>
                  <a:gd name="T45" fmla="*/ 301 h 569"/>
                  <a:gd name="T46" fmla="*/ 251 w 224"/>
                  <a:gd name="T47" fmla="*/ 245 h 5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4"/>
                  <a:gd name="T73" fmla="*/ 0 h 569"/>
                  <a:gd name="T74" fmla="*/ 224 w 224"/>
                  <a:gd name="T75" fmla="*/ 569 h 5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4A4A4"/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round/>
                <a:headEnd/>
                <a:tailEnd/>
              </a:ln>
              <a:scene3d>
                <a:camera prst="legacyPerspectiveTopLeft">
                  <a:rot lat="0" lon="19799996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37" name="Freeform 25"/>
              <p:cNvSpPr>
                <a:spLocks/>
              </p:cNvSpPr>
              <p:nvPr/>
            </p:nvSpPr>
            <p:spPr bwMode="gray">
              <a:xfrm flipH="1">
                <a:off x="313" y="2837"/>
                <a:ext cx="433" cy="1097"/>
              </a:xfrm>
              <a:custGeom>
                <a:avLst/>
                <a:gdLst>
                  <a:gd name="T0" fmla="*/ 199 w 224"/>
                  <a:gd name="T1" fmla="*/ 195 h 569"/>
                  <a:gd name="T2" fmla="*/ 143 w 224"/>
                  <a:gd name="T3" fmla="*/ 96 h 569"/>
                  <a:gd name="T4" fmla="*/ 234 w 224"/>
                  <a:gd name="T5" fmla="*/ 2 h 569"/>
                  <a:gd name="T6" fmla="*/ 331 w 224"/>
                  <a:gd name="T7" fmla="*/ 100 h 569"/>
                  <a:gd name="T8" fmla="*/ 261 w 224"/>
                  <a:gd name="T9" fmla="*/ 195 h 569"/>
                  <a:gd name="T10" fmla="*/ 259 w 224"/>
                  <a:gd name="T11" fmla="*/ 239 h 569"/>
                  <a:gd name="T12" fmla="*/ 404 w 224"/>
                  <a:gd name="T13" fmla="*/ 280 h 569"/>
                  <a:gd name="T14" fmla="*/ 427 w 224"/>
                  <a:gd name="T15" fmla="*/ 393 h 569"/>
                  <a:gd name="T16" fmla="*/ 421 w 224"/>
                  <a:gd name="T17" fmla="*/ 619 h 569"/>
                  <a:gd name="T18" fmla="*/ 404 w 224"/>
                  <a:gd name="T19" fmla="*/ 704 h 569"/>
                  <a:gd name="T20" fmla="*/ 379 w 224"/>
                  <a:gd name="T21" fmla="*/ 594 h 569"/>
                  <a:gd name="T22" fmla="*/ 361 w 224"/>
                  <a:gd name="T23" fmla="*/ 389 h 569"/>
                  <a:gd name="T24" fmla="*/ 329 w 224"/>
                  <a:gd name="T25" fmla="*/ 619 h 569"/>
                  <a:gd name="T26" fmla="*/ 278 w 224"/>
                  <a:gd name="T27" fmla="*/ 1097 h 569"/>
                  <a:gd name="T28" fmla="*/ 151 w 224"/>
                  <a:gd name="T29" fmla="*/ 1089 h 569"/>
                  <a:gd name="T30" fmla="*/ 97 w 224"/>
                  <a:gd name="T31" fmla="*/ 627 h 569"/>
                  <a:gd name="T32" fmla="*/ 64 w 224"/>
                  <a:gd name="T33" fmla="*/ 401 h 569"/>
                  <a:gd name="T34" fmla="*/ 48 w 224"/>
                  <a:gd name="T35" fmla="*/ 598 h 569"/>
                  <a:gd name="T36" fmla="*/ 23 w 224"/>
                  <a:gd name="T37" fmla="*/ 704 h 569"/>
                  <a:gd name="T38" fmla="*/ 2 w 224"/>
                  <a:gd name="T39" fmla="*/ 588 h 569"/>
                  <a:gd name="T40" fmla="*/ 14 w 224"/>
                  <a:gd name="T41" fmla="*/ 355 h 569"/>
                  <a:gd name="T42" fmla="*/ 44 w 224"/>
                  <a:gd name="T43" fmla="*/ 270 h 569"/>
                  <a:gd name="T44" fmla="*/ 197 w 224"/>
                  <a:gd name="T45" fmla="*/ 239 h 569"/>
                  <a:gd name="T46" fmla="*/ 199 w 224"/>
                  <a:gd name="T47" fmla="*/ 195 h 5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4"/>
                  <a:gd name="T73" fmla="*/ 0 h 569"/>
                  <a:gd name="T74" fmla="*/ 224 w 224"/>
                  <a:gd name="T75" fmla="*/ 569 h 5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C9C9C"/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round/>
                <a:headEnd/>
                <a:tailEnd/>
              </a:ln>
              <a:scene3d>
                <a:camera prst="legacyPerspectiveTopLeft">
                  <a:rot lat="0" lon="20099996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323528" y="162880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Сеть стажировочных площадок для перехода на ФГОС ООО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91880" y="544522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Супервизия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работы муниципальных методических служб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Загнутый угол 37"/>
          <p:cNvSpPr/>
          <p:nvPr/>
        </p:nvSpPr>
        <p:spPr>
          <a:xfrm>
            <a:off x="6012160" y="5517232"/>
            <a:ext cx="2448272" cy="1152128"/>
          </a:xfrm>
          <a:prstGeom prst="foldedCorner">
            <a:avLst>
              <a:gd name="adj" fmla="val 19599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٭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Супервизия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– форма сопровождения профессиональной деятельности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Модель повышения квалификации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9" y="188640"/>
            <a:ext cx="1619671" cy="3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ПК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43000"/>
            <a:ext cx="9144000" cy="60372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803</TotalTime>
  <Words>1075</Words>
  <Application>Microsoft Office PowerPoint</Application>
  <PresentationFormat>Экран (4:3)</PresentationFormat>
  <Paragraphs>212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План  реализации  мероприятий регионального уровня по обеспечению введения федеральных государственных образовательных стандартов основного общего образования в общеобразовательных учреждениях Хабаровского края </vt:lpstr>
      <vt:lpstr>Факторы, обеспечивающие успешность введения ФГОС  </vt:lpstr>
      <vt:lpstr>Направления деятельности</vt:lpstr>
      <vt:lpstr>Нормативно-правовое обеспечение  </vt:lpstr>
      <vt:lpstr>Презентация PowerPoint</vt:lpstr>
      <vt:lpstr>Финансово-экономическое обеспечение  </vt:lpstr>
      <vt:lpstr>Организационное обеспечение </vt:lpstr>
      <vt:lpstr>Кадровое обеспечение и поддержка учителей при введении ФГОС</vt:lpstr>
      <vt:lpstr>Модель повышения квалификации</vt:lpstr>
      <vt:lpstr>Модель повышения квалификации</vt:lpstr>
      <vt:lpstr>Модель повышения квалификации</vt:lpstr>
      <vt:lpstr>Модель повышения квалификации</vt:lpstr>
      <vt:lpstr>Модель повышения квалификации</vt:lpstr>
      <vt:lpstr>Модель повышения квалификации</vt:lpstr>
      <vt:lpstr>Методическое сопровождение на уровне муниципалитета</vt:lpstr>
      <vt:lpstr>Материально-техническое обеспечение введения ФГОС ООО</vt:lpstr>
      <vt:lpstr>Информационное обеспечение введения ФГОС</vt:lpstr>
      <vt:lpstr>Презентация PowerPoint</vt:lpstr>
    </vt:vector>
  </TitlesOfParts>
  <Company>MinObr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Николаевна Алексеева</dc:creator>
  <cp:lastModifiedBy>Мазаник</cp:lastModifiedBy>
  <cp:revision>51</cp:revision>
  <dcterms:created xsi:type="dcterms:W3CDTF">2013-02-22T03:35:11Z</dcterms:created>
  <dcterms:modified xsi:type="dcterms:W3CDTF">2014-01-15T23:49:17Z</dcterms:modified>
</cp:coreProperties>
</file>