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70" r:id="rId2"/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F3B20-63EE-434A-9FF9-267954E0B6F6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DE610D-F7D8-4BDD-AB7F-E2DA794692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1507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DE610D-F7D8-4BDD-AB7F-E2DA7946927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9794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96D8-BBA6-48FE-9EA1-BCAF123B8FA8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4F5AE-84D3-4E94-8A32-EBB66C47B2E1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38428-A9C8-4B21-87E6-723B0340DB24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0FDD8-B9C2-4426-82C2-2AEE1256C6B5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28EA-DB93-42F0-AD42-97B5861A8505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E3894-421C-4E57-9FFF-3E91324876C9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57F89-1E32-4E39-AFD0-674D2C5AE9A6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FE9D1-B678-430E-9773-97FA9CA4FA62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FC68-922B-4DD5-B73F-E16D8DEAD1E0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A0988-3809-4298-8EB8-C8F1588D2F89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CCFA2-327C-4D1F-B904-328CEB253366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57B17E-D3F0-4B93-BE2B-07849CD09916}" type="datetime1">
              <a:rPr lang="ru-RU" smtClean="0"/>
              <a:pPr/>
              <a:t>22.03.2016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Подготовила: учитель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Оненко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И.Н.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МБОУ СОШ №1 с.Троицкое.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2016г.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285860"/>
            <a:ext cx="8458200" cy="1714512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  <a:latin typeface="Times New Roman"/>
                <a:ea typeface="Times New Roman"/>
              </a:rPr>
              <a:t>Системно-деятельностный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подход в рамках внедрения ФГОС второго поколения. Преемственность между начальной школой о основной.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 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«…</a:t>
            </a:r>
            <a:r>
              <a:rPr lang="ru-RU" sz="4000" dirty="0" err="1" smtClean="0">
                <a:latin typeface="Times New Roman"/>
                <a:ea typeface="Calibri"/>
              </a:rPr>
              <a:t>деятельностный</a:t>
            </a:r>
            <a:r>
              <a:rPr lang="ru-RU" sz="4000" dirty="0" smtClean="0">
                <a:latin typeface="Times New Roman"/>
                <a:ea typeface="Calibri"/>
              </a:rPr>
              <a:t> </a:t>
            </a:r>
            <a:r>
              <a:rPr lang="ru-RU" sz="4000" dirty="0">
                <a:latin typeface="Times New Roman"/>
                <a:ea typeface="Calibri"/>
              </a:rPr>
              <a:t>метод обучения является </a:t>
            </a:r>
            <a:r>
              <a:rPr lang="ru-RU" sz="4000" dirty="0" smtClean="0">
                <a:latin typeface="Times New Roman"/>
                <a:ea typeface="Calibri"/>
              </a:rPr>
              <a:t>универсальным, с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ообразно 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ему следовало бы поступать не только в начальных школах, но во всех школах, даже в высших учебных заведениях. Этот метод уместен везде, где знание должно быть еще приобретено, то есть для всякого 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учащегося…».</a:t>
            </a:r>
          </a:p>
          <a:p>
            <a:pPr marL="0" indent="0" algn="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900" dirty="0">
                <a:latin typeface="Times New Roman"/>
                <a:ea typeface="Calibri"/>
              </a:rPr>
              <a:t>А. </a:t>
            </a:r>
            <a:r>
              <a:rPr lang="ru-RU" sz="3900" dirty="0" err="1" smtClean="0">
                <a:latin typeface="Times New Roman"/>
                <a:ea typeface="Calibri"/>
              </a:rPr>
              <a:t>Дистервег</a:t>
            </a:r>
            <a:endParaRPr lang="ru-RU" sz="3900" dirty="0"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011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>
                <a:latin typeface="TimesNewRomanPSMT"/>
              </a:rPr>
              <a:t>Совокупность требований к подготовке выпускников включает в себя </a:t>
            </a:r>
            <a:r>
              <a:rPr lang="ru-RU" sz="1600" b="1" dirty="0" smtClean="0">
                <a:latin typeface="TimesNewRomanPSMT"/>
              </a:rPr>
              <a:t>следующие объекты </a:t>
            </a:r>
            <a:r>
              <a:rPr lang="ru-RU" sz="1600" b="1" dirty="0">
                <a:latin typeface="TimesNewRomanPSMT"/>
              </a:rPr>
              <a:t>проверки учебных достижений:</a:t>
            </a:r>
          </a:p>
          <a:p>
            <a:r>
              <a:rPr lang="ru-RU" sz="1600" b="1" dirty="0">
                <a:latin typeface="TimesNewRomanPSMT"/>
              </a:rPr>
              <a:t>– знание основных фактов, процессов и явлений, характеризующих целостность</a:t>
            </a:r>
          </a:p>
          <a:p>
            <a:pPr marL="0" indent="0">
              <a:buNone/>
            </a:pPr>
            <a:r>
              <a:rPr lang="ru-RU" sz="1600" b="1" dirty="0">
                <a:latin typeface="TimesNewRomanPSMT"/>
              </a:rPr>
              <a:t>отечественной и всемирной истории, периодизации всемирной и отечественной истории;</a:t>
            </a:r>
          </a:p>
          <a:p>
            <a:r>
              <a:rPr lang="ru-RU" sz="1600" b="1" dirty="0">
                <a:latin typeface="TimesNewRomanPSMT"/>
              </a:rPr>
              <a:t>– умение проводить поиск исторической информации в источниках разного типа;</a:t>
            </a:r>
          </a:p>
          <a:p>
            <a:r>
              <a:rPr lang="ru-RU" sz="1600" b="1" dirty="0">
                <a:latin typeface="TimesNewRomanPSMT"/>
              </a:rPr>
              <a:t>– умение осуществлять внешнюю и внутреннюю критику источника</a:t>
            </a:r>
          </a:p>
          <a:p>
            <a:pPr marL="0" indent="0">
              <a:buNone/>
            </a:pPr>
            <a:r>
              <a:rPr lang="ru-RU" sz="1600" b="1" dirty="0">
                <a:latin typeface="TimesNewRomanPSMT"/>
              </a:rPr>
              <a:t>(характеризовать авторство источника, время, обстоятельства, цели его создания, </a:t>
            </a:r>
            <a:r>
              <a:rPr lang="ru-RU" sz="1600" b="1" dirty="0" smtClean="0">
                <a:latin typeface="TimesNewRomanPSMT"/>
              </a:rPr>
              <a:t>степень достоверности</a:t>
            </a:r>
            <a:r>
              <a:rPr lang="ru-RU" sz="1600" b="1" dirty="0">
                <a:latin typeface="TimesNewRomanPSMT"/>
              </a:rPr>
              <a:t>);</a:t>
            </a:r>
          </a:p>
          <a:p>
            <a:r>
              <a:rPr lang="ru-RU" sz="1600" b="1" dirty="0">
                <a:latin typeface="TimesNewRomanPSMT"/>
              </a:rPr>
              <a:t>– умение анализировать историческую информацию, представленную в разных</a:t>
            </a:r>
          </a:p>
          <a:p>
            <a:pPr marL="0" indent="0">
              <a:buNone/>
            </a:pPr>
            <a:r>
              <a:rPr lang="ru-RU" sz="1600" b="1" dirty="0">
                <a:latin typeface="TimesNewRomanPSMT"/>
              </a:rPr>
              <a:t>знаковых системах (таблица, историческая карта (схема), иллюстрация);</a:t>
            </a:r>
          </a:p>
          <a:p>
            <a:r>
              <a:rPr lang="ru-RU" sz="1600" b="1" dirty="0">
                <a:latin typeface="TimesNewRomanPSMT"/>
              </a:rPr>
              <a:t>– умение систематизировать разнообразную историческую информацию на </a:t>
            </a:r>
            <a:r>
              <a:rPr lang="ru-RU" sz="1600" b="1" dirty="0" smtClean="0">
                <a:latin typeface="TimesNewRomanPSMT"/>
              </a:rPr>
              <a:t>основе своих </a:t>
            </a:r>
            <a:r>
              <a:rPr lang="ru-RU" sz="1600" b="1" dirty="0">
                <a:latin typeface="TimesNewRomanPSMT"/>
              </a:rPr>
              <a:t>представлений об общих закономерностях исторического процесса;</a:t>
            </a:r>
          </a:p>
          <a:p>
            <a:r>
              <a:rPr lang="ru-RU" sz="1600" b="1" dirty="0">
                <a:latin typeface="TimesNewRomanPSMT"/>
              </a:rPr>
              <a:t>– умение использовать принципы причинно-следственного, </a:t>
            </a:r>
            <a:r>
              <a:rPr lang="ru-RU" sz="1600" b="1" dirty="0" smtClean="0">
                <a:latin typeface="TimesNewRomanPSMT"/>
              </a:rPr>
              <a:t>структурно -функционального</a:t>
            </a:r>
            <a:r>
              <a:rPr lang="ru-RU" sz="1600" b="1" dirty="0">
                <a:latin typeface="TimesNewRomanPSMT"/>
              </a:rPr>
              <a:t>, </a:t>
            </a:r>
            <a:r>
              <a:rPr lang="ru-RU" sz="1600" b="1" dirty="0" err="1">
                <a:latin typeface="TimesNewRomanPSMT"/>
              </a:rPr>
              <a:t>временнόго</a:t>
            </a:r>
            <a:r>
              <a:rPr lang="ru-RU" sz="1600" b="1" dirty="0">
                <a:latin typeface="TimesNewRomanPSMT"/>
              </a:rPr>
              <a:t> и пространственного анализа для изучения </a:t>
            </a:r>
            <a:r>
              <a:rPr lang="ru-RU" sz="1600" b="1" dirty="0" smtClean="0">
                <a:latin typeface="TimesNewRomanPSMT"/>
              </a:rPr>
              <a:t>исторических процессов </a:t>
            </a:r>
            <a:r>
              <a:rPr lang="ru-RU" sz="1600" b="1" dirty="0">
                <a:latin typeface="TimesNewRomanPSMT"/>
              </a:rPr>
              <a:t>и явлений;</a:t>
            </a:r>
          </a:p>
          <a:p>
            <a:r>
              <a:rPr lang="ru-RU" sz="1600" b="1" dirty="0">
                <a:latin typeface="TimesNewRomanPSMT"/>
              </a:rPr>
              <a:t>– умение представлять результаты историко-познавательной </a:t>
            </a:r>
            <a:r>
              <a:rPr lang="ru-RU" sz="1600" b="1" dirty="0" smtClean="0">
                <a:latin typeface="TimesNewRomanPSMT"/>
              </a:rPr>
              <a:t>деятельности в </a:t>
            </a:r>
            <a:r>
              <a:rPr lang="ru-RU" sz="1600" b="1" dirty="0">
                <a:latin typeface="TimesNewRomanPSMT"/>
              </a:rPr>
              <a:t>свободной форме с ориентацией на заданные параметры деятельности.</a:t>
            </a:r>
            <a:endParaRPr lang="ru-RU" sz="1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459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общие правила использования исторической карты в обучении: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1) все уроки истории проводятся с использованием карты или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других картографических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средств;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2) использование карты целесообразно и необходимо на всех этапах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обучения: в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изучении новой темы, при закреплении и обобщении изученного, при проверке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знаний и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умений школьников;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3) параллельно с формированием знаний на основе карты должно вестись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обучение школьников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приемам учебной работы с различными типами картографических пособий;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4) при переходе от одной карты к другой обеспечивается преемственность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между ними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либо путем соотнесения их с общей картой, либо с помощью характеристики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их </a:t>
            </a:r>
            <a:r>
              <a:rPr lang="ru-RU" b="1" dirty="0" err="1" smtClean="0">
                <a:latin typeface="Times New Roman"/>
                <a:ea typeface="Calibri"/>
                <a:cs typeface="Times New Roman"/>
              </a:rPr>
              <a:t>временны́х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отношений;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5) работа с настенной и настольными картами по возможности ведется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параллельно и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скоординированно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;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6) постоянным компонентом домашних заданий по истории является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работа </a:t>
            </a:r>
            <a:r>
              <a:rPr lang="ru-RU" b="1" dirty="0" smtClean="0">
                <a:latin typeface="Times New Roman"/>
                <a:ea typeface="Calibri"/>
              </a:rPr>
              <a:t>школьников </a:t>
            </a:r>
            <a:r>
              <a:rPr lang="ru-RU" b="1" dirty="0">
                <a:latin typeface="Times New Roman"/>
                <a:ea typeface="Calibri"/>
              </a:rPr>
              <a:t>с контурной картой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080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57592" cy="1528192"/>
          </a:xfrm>
          <a:effectLst/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по работе с иллюстративным</a:t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материалом, предлагающиеся на экзамене, составляются таким образом, что для</a:t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определения верных суждений необходимо не просто провести атрибуцию (определение)</a:t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изображенного на схеме объекта, а «вчитаться» в его детали.</a:t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04800" y="2004013"/>
            <a:ext cx="4191000" cy="3916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4008" y="1556792"/>
            <a:ext cx="4244280" cy="5112568"/>
          </a:xfrm>
        </p:spPr>
        <p:txBody>
          <a:bodyPr>
            <a:noAutofit/>
          </a:bodyPr>
          <a:lstStyle/>
          <a:p>
            <a:pPr marL="0" indent="0">
              <a:spcAft>
                <a:spcPts val="1000"/>
              </a:spcAft>
              <a:buNone/>
            </a:pPr>
            <a:r>
              <a:rPr lang="ru-RU" sz="1400" b="1" dirty="0">
                <a:latin typeface="Times New Roman"/>
                <a:ea typeface="Calibri"/>
                <a:cs typeface="Times New Roman"/>
              </a:rPr>
              <a:t>Какие суждения о данной карикатуре являются верными? Выберите два суждения из 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пяти предложенных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. Запишите в таблицу цифры, под которыми они 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указаны.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1) На 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карикатуре изображён политический деятель, пришедший к 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власти в 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Германии в 1939 г.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2) На 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карикатуре отражены события, произошедшие в период коренного 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перелома в 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ходе Великой Отечественной 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войны.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3) Все 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удары Красной армии, образно показанные на карикатуре, были 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нанесены в 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зимний период.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4) В 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период, когда произошли события, отражённые на карикатуре, уже был 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открыт Второй 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фронт во Франции.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5) В </a:t>
            </a:r>
            <a:r>
              <a:rPr lang="ru-RU" sz="1400" b="1" dirty="0">
                <a:latin typeface="Times New Roman"/>
                <a:ea typeface="Calibri"/>
                <a:cs typeface="Times New Roman"/>
              </a:rPr>
              <a:t>период, когда произошли события, отражённые на карикатуре, союзники </a:t>
            </a:r>
            <a:r>
              <a:rPr lang="ru-RU" sz="1400" b="1" dirty="0" smtClean="0">
                <a:latin typeface="Times New Roman"/>
                <a:ea typeface="Calibri"/>
                <a:cs typeface="Times New Roman"/>
              </a:rPr>
              <a:t>СССР </a:t>
            </a:r>
            <a:r>
              <a:rPr lang="ru-RU" sz="1400" b="1" dirty="0" smtClean="0">
                <a:latin typeface="Times New Roman"/>
                <a:ea typeface="Calibri"/>
              </a:rPr>
              <a:t>действовали </a:t>
            </a:r>
            <a:r>
              <a:rPr lang="ru-RU" sz="1400" b="1" dirty="0">
                <a:latin typeface="Times New Roman"/>
                <a:ea typeface="Calibri"/>
              </a:rPr>
              <a:t>против Германии и её союзников в Северной Африке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935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/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20 – умение определять авторство источника, время, обстоятельства и цели его создания;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21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– умение проводить поиск исторической информации в историческом источнике;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22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– умение использовать принципы структурно-функционального,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временнόго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и пространственного анализа при работе с источником (в данном задании предполагается привлечение выпускником контекстных исторических знаний).</a:t>
            </a:r>
            <a:endParaRPr lang="ru-RU" sz="2400" dirty="0">
              <a:ea typeface="Calibri"/>
              <a:cs typeface="Times New Roman"/>
            </a:endParaRP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703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/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Задание 23 связано с анализом какой-либо исторической проблемы, ситуации. </a:t>
            </a:r>
            <a:endParaRPr lang="ru-RU" sz="2400" dirty="0"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Calibri"/>
              </a:rPr>
              <a:t>Задание 24 – задание на анализ исторических версий и оценок фактов, процессов с </a:t>
            </a:r>
            <a:r>
              <a:rPr lang="ru-RU" dirty="0" smtClean="0">
                <a:latin typeface="Times New Roman"/>
                <a:ea typeface="Calibri"/>
              </a:rPr>
              <a:t>привлечением </a:t>
            </a:r>
            <a:r>
              <a:rPr lang="ru-RU" dirty="0">
                <a:latin typeface="Times New Roman"/>
                <a:ea typeface="Calibri"/>
              </a:rPr>
              <a:t>знаний </a:t>
            </a:r>
            <a:r>
              <a:rPr lang="ru-RU" dirty="0" smtClean="0">
                <a:latin typeface="Times New Roman"/>
                <a:ea typeface="Calibri"/>
              </a:rPr>
              <a:t>курса</a:t>
            </a:r>
          </a:p>
          <a:p>
            <a:r>
              <a:rPr lang="ru-RU" dirty="0">
                <a:latin typeface="Times New Roman"/>
                <a:ea typeface="Calibri"/>
              </a:rPr>
              <a:t>Задание 25 предполагает написание исторического сочинения по одному из трёх предложенных периодов истории России по выбору выпускника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270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108012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/>
                <a:ea typeface="Times New Roman"/>
              </a:rPr>
              <a:t>Системно-</a:t>
            </a:r>
            <a:r>
              <a:rPr lang="ru-RU" sz="3200" b="1" dirty="0" err="1">
                <a:latin typeface="Times New Roman"/>
                <a:ea typeface="Times New Roman"/>
              </a:rPr>
              <a:t>деятельностный</a:t>
            </a:r>
            <a:r>
              <a:rPr lang="ru-RU" sz="3200" b="1" dirty="0">
                <a:latin typeface="Times New Roman"/>
                <a:ea typeface="Times New Roman"/>
              </a:rPr>
              <a:t> подход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7488832" cy="4896544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обеспечивает включение детей в деятельность: целеполагание и мотивация осуществляется на этапе постановки учебной задачи; </a:t>
            </a:r>
            <a:endParaRPr lang="ru-RU" sz="2800" b="1" dirty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прохождение всех необходимых этапов усвоения понятий, что позволяет существенно увеличить прочность знаний. </a:t>
            </a:r>
            <a:endParaRPr lang="ru-RU" sz="2800" b="1" dirty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учебные действия детей - на этапе "открытия" нового знания; </a:t>
            </a:r>
            <a:endParaRPr lang="ru-RU" sz="2800" b="1" dirty="0">
              <a:latin typeface="Times New Roman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действия самоконтроля и самооценки - в ходе выполнения самостоятельной работы, которую дети проверяют здесь же в классе.</a:t>
            </a:r>
            <a:endParaRPr lang="ru-RU" sz="2800" b="1" dirty="0">
              <a:latin typeface="Times New Roman"/>
              <a:ea typeface="Times New Roman"/>
              <a:cs typeface="Times New Roman"/>
            </a:endParaRPr>
          </a:p>
          <a:p>
            <a:r>
              <a:rPr lang="ru-RU" b="1" dirty="0">
                <a:latin typeface="Times New Roman"/>
                <a:ea typeface="Times New Roman"/>
              </a:rPr>
              <a:t>создает благоприятные условия для </a:t>
            </a:r>
            <a:r>
              <a:rPr lang="ru-RU" b="1" dirty="0" err="1">
                <a:latin typeface="Times New Roman"/>
                <a:ea typeface="Times New Roman"/>
              </a:rPr>
              <a:t>разноуровневого</a:t>
            </a:r>
            <a:r>
              <a:rPr lang="ru-RU" b="1" dirty="0">
                <a:latin typeface="Times New Roman"/>
                <a:ea typeface="Times New Roman"/>
              </a:rPr>
              <a:t> обучения и практической реализации всех дидактических принципов </a:t>
            </a:r>
            <a:r>
              <a:rPr lang="ru-RU" b="1" dirty="0" err="1">
                <a:latin typeface="Times New Roman"/>
                <a:ea typeface="Times New Roman"/>
              </a:rPr>
              <a:t>деятельностного</a:t>
            </a:r>
            <a:r>
              <a:rPr lang="ru-RU" b="1" dirty="0">
                <a:latin typeface="Times New Roman"/>
                <a:ea typeface="Times New Roman"/>
              </a:rPr>
              <a:t> подхода.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20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Сущность системно-</a:t>
            </a:r>
            <a:r>
              <a:rPr lang="ru-RU" b="1" dirty="0" err="1">
                <a:latin typeface="Times New Roman"/>
                <a:ea typeface="Times New Roman"/>
              </a:rPr>
              <a:t>деятельностного</a:t>
            </a:r>
            <a:r>
              <a:rPr lang="ru-RU" b="1" dirty="0">
                <a:latin typeface="Times New Roman"/>
                <a:ea typeface="Times New Roman"/>
              </a:rPr>
              <a:t> подхода</a:t>
            </a:r>
            <a:endParaRPr lang="ru-RU" dirty="0">
              <a:latin typeface="Times New Roman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Дети "открывают" знания сами в процессе самостоятельной исследовательской деятельности. Они становятся маленькими учеными, делающими свое собственное открытие. </a:t>
            </a:r>
          </a:p>
          <a:p>
            <a:pPr lvl="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Задача учителя при введении нового материала заключается в том, что он должен организовать исследовательскую работу детей, чтобы они сами додумались до решения проблемы урока и сами объяснили, как надо действовать в новых условиях.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008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Технология </a:t>
            </a:r>
            <a:r>
              <a:rPr lang="ru-RU" sz="28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деятельностного</a:t>
            </a:r>
            <a:r>
              <a:rPr lang="ru-RU" sz="28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метода</a:t>
            </a:r>
            <a:endParaRPr lang="ru-RU" sz="2800" dirty="0">
              <a:ea typeface="Times New Roman"/>
              <a:cs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Мотивация (самоопределение) к учебной деятельности.</a:t>
            </a:r>
          </a:p>
          <a:p>
            <a:pPr lvl="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 Актуализация знаний и фиксирование индивидуального затруднения в пробном действии.</a:t>
            </a:r>
          </a:p>
          <a:p>
            <a:pPr lvl="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 Выявление места и причины затруднения.</a:t>
            </a:r>
          </a:p>
          <a:p>
            <a:pPr lvl="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 Построение проекта выхода из затруднения.</a:t>
            </a:r>
          </a:p>
          <a:p>
            <a:pPr lvl="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 Реализация построенного проекта.</a:t>
            </a:r>
          </a:p>
          <a:p>
            <a:pPr lvl="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 Первичное закрепление с проговариванием во внешней речи.</a:t>
            </a:r>
          </a:p>
          <a:p>
            <a:pPr lvl="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 Самостоятельная работа с самопроверкой по эталону. </a:t>
            </a:r>
          </a:p>
          <a:p>
            <a:pPr lvl="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 Включение в систему знаний и повторение.</a:t>
            </a:r>
          </a:p>
          <a:p>
            <a:pPr lvl="0"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</a:rPr>
              <a:t> Рефлексия учебной деятельности.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518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достижение умения учиться предполагает полноценное освоение школьниками всех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компонентов учебной деятельности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включая: 1</a:t>
            </a:r>
            <a:r>
              <a:rPr lang="ru-RU" u="sng" dirty="0">
                <a:latin typeface="Times New Roman"/>
                <a:ea typeface="Calibri"/>
                <a:cs typeface="Times New Roman"/>
              </a:rPr>
              <a:t>) познавательные и учебные мотивы; 2) учебную цель; 3) учебную задачу; 4) учебные действия и операции (ориентировка, преобразование материала, контроль и оценка).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500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69410586"/>
              </p:ext>
            </p:extLst>
          </p:nvPr>
        </p:nvGraphicFramePr>
        <p:xfrm>
          <a:off x="621792" y="404664"/>
          <a:ext cx="7900416" cy="5832648"/>
        </p:xfrm>
        <a:graphic>
          <a:graphicData uri="http://schemas.openxmlformats.org/drawingml/2006/table">
            <a:tbl>
              <a:tblPr firstRow="1" firstCol="1" bandRow="1"/>
              <a:tblGrid>
                <a:gridCol w="3950208"/>
                <a:gridCol w="3950208"/>
              </a:tblGrid>
              <a:tr h="1204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Компоненты учебной деятельности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(позиция учителя)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Вопросы, на которые отвечает ученик (позиция ученика)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Мотив деятельности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"Зачем я это изучаю?" 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Постановка учебной задачи, ее принятие учащимися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"Каковы мои успехи и что у меня не получается?"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Обсуждение способа действий при решении учебной задачи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"Что я должен делать, чтобы решить эту задачу?"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Осуществление контроля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"Правильно ли я решаю эту задачу?"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Соотнесение полученного результата с целью (эталоном, образцом)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"Выполнил ли я правильно поставленную учебную задачу?"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3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 процесса и результата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"Какая учебная задача стоит передо мной?"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DB58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936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личностный;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регулятивный (включающий также действия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саморегуляции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);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познавательный;</a:t>
            </a:r>
          </a:p>
          <a:p>
            <a:r>
              <a:rPr lang="ru-RU" dirty="0">
                <a:latin typeface="Times New Roman"/>
                <a:ea typeface="Calibri"/>
              </a:rPr>
              <a:t>коммуникативный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747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46943684"/>
              </p:ext>
            </p:extLst>
          </p:nvPr>
        </p:nvGraphicFramePr>
        <p:xfrm>
          <a:off x="457200" y="260645"/>
          <a:ext cx="8229600" cy="6192690"/>
        </p:xfrm>
        <a:graphic>
          <a:graphicData uri="http://schemas.openxmlformats.org/drawingml/2006/table">
            <a:tbl>
              <a:tblPr firstRow="1" firstCol="1" bandRow="1"/>
              <a:tblGrid>
                <a:gridCol w="1402513"/>
                <a:gridCol w="6827087"/>
              </a:tblGrid>
              <a:tr h="503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2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Основные учебные умения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155" marR="60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Содержание  основных учебных умений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155" marR="60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04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Умения принимать и решать учебную задачу</a:t>
                      </a:r>
                    </a:p>
                  </a:txBody>
                  <a:tcPr marL="60155" marR="60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Различие практической, неучебной (что делать) и учебной (как делать) задач. Способы решения учебных задач (по русскому  языку, математике, окружающему миру и т.д.). Планирование действий по их решению. Учебные операции, соответствующие учебной задаче.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Последовательность учебных операций (знание  соответствующего алгоритма действий). Выбор решения из нескольких предложенных и его обоснование. Постепенный переход к полному самостоятельному решению учебной задачи.</a:t>
                      </a:r>
                    </a:p>
                  </a:txBody>
                  <a:tcPr marL="60155" marR="60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2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Умения анализировать, сравнивать, классифицировать</a:t>
                      </a:r>
                    </a:p>
                  </a:txBody>
                  <a:tcPr marL="60155" marR="60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Сравнение различных предметов (объектов): выделение их множества одного или нескольких объектов, обладающих определённым свойством; выявление сходства и различия предметов.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Установление причинных связей  зависимостей между объектами, их отношений в пространстве и времени.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Выявление особенностей (качеств, признаков) объектов изучения. Объединение объектов в группы по существенному признаку; высказывание доказательств  проведённой классификации.</a:t>
                      </a:r>
                    </a:p>
                  </a:txBody>
                  <a:tcPr marL="60155" marR="60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3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Работа с моделями</a:t>
                      </a:r>
                    </a:p>
                  </a:txBody>
                  <a:tcPr marL="60155" marR="60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Построение и преобразование различных моделей (в соответствии  с содержанием учебного материала)</a:t>
                      </a:r>
                    </a:p>
                  </a:txBody>
                  <a:tcPr marL="60155" marR="60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2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Контроль и самоконтроль, оценка и самооценка</a:t>
                      </a:r>
                    </a:p>
                  </a:txBody>
                  <a:tcPr marL="60155" marR="60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Постепенный переход от итогового самоконтроля (что сделано) к пооперационному (как выполнена каждая операция, входящая в состав учебного действия)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Контроль и оценка действий по решению учебной задачи в соответствии с намеченным планом.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Оценка правильности выполнения чужой и собственной работы: сравнение с эталоном, самостоятельное нахождение ошибок, определение их причин. Выделение этапов собственной работы и их последовательность, оценивание меры освоения этих этапов.</a:t>
                      </a:r>
                    </a:p>
                  </a:txBody>
                  <a:tcPr marL="60155" marR="6015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512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Реализация технологии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деятельностного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метода в практике преподавания обеспечивается следующей системой дидактических принципов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:</a:t>
            </a: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Принцип деятельности</a:t>
            </a: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Принцип непрерывности</a:t>
            </a: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Принцип целостности</a:t>
            </a: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Принцип минимакса</a:t>
            </a: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Принцип вариативности</a:t>
            </a: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Принцип  психологической комфортности</a:t>
            </a: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Принцип творчества</a:t>
            </a:r>
          </a:p>
          <a:p>
            <a:pPr marL="51435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424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158</TotalTime>
  <Words>1081</Words>
  <Application>Microsoft Office PowerPoint</Application>
  <PresentationFormat>Экран (4:3)</PresentationFormat>
  <Paragraphs>113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Подготовила: учитель Оненко И.Н. МБОУ СОШ №1 с.Троицкое. 2016г.</vt:lpstr>
      <vt:lpstr>Системно-деятельностный подход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Задания по работе с иллюстративным материалом, предлагающиеся на экзамене, составляются таким образом, что для определения верных суждений необходимо не просто провести атрибуцию (определение) изображенного на схеме объекта, а «вчитаться» в его детали.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</dc:title>
  <dc:creator>ПК;Оненко И.Н</dc:creator>
  <cp:lastModifiedBy>7</cp:lastModifiedBy>
  <cp:revision>13</cp:revision>
  <dcterms:created xsi:type="dcterms:W3CDTF">2016-03-10T13:57:00Z</dcterms:created>
  <dcterms:modified xsi:type="dcterms:W3CDTF">2016-03-22T10:04:56Z</dcterms:modified>
</cp:coreProperties>
</file>