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57" r:id="rId10"/>
    <p:sldId id="258" r:id="rId11"/>
    <p:sldId id="259" r:id="rId12"/>
    <p:sldId id="260" r:id="rId13"/>
    <p:sldId id="261" r:id="rId14"/>
    <p:sldId id="262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14FE2-31DA-41F4-A4A6-4345BCAEBF35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DB1AC8-AABA-44C9-A565-AC425CCE8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924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E42B3F2-743C-48D5-BA27-B3CB5BC46574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2A9F963-1B90-4F02-A3D7-E292684FE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B3F2-743C-48D5-BA27-B3CB5BC46574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F963-1B90-4F02-A3D7-E292684FE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B3F2-743C-48D5-BA27-B3CB5BC46574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F963-1B90-4F02-A3D7-E292684FE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B3F2-743C-48D5-BA27-B3CB5BC46574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F963-1B90-4F02-A3D7-E292684FE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B3F2-743C-48D5-BA27-B3CB5BC46574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F963-1B90-4F02-A3D7-E292684FE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B3F2-743C-48D5-BA27-B3CB5BC46574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F963-1B90-4F02-A3D7-E292684FE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42B3F2-743C-48D5-BA27-B3CB5BC46574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A9F963-1B90-4F02-A3D7-E292684FEC85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E42B3F2-743C-48D5-BA27-B3CB5BC46574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2A9F963-1B90-4F02-A3D7-E292684FE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B3F2-743C-48D5-BA27-B3CB5BC46574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F963-1B90-4F02-A3D7-E292684FE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B3F2-743C-48D5-BA27-B3CB5BC46574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F963-1B90-4F02-A3D7-E292684FE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2B3F2-743C-48D5-BA27-B3CB5BC46574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F963-1B90-4F02-A3D7-E292684FEC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E42B3F2-743C-48D5-BA27-B3CB5BC46574}" type="datetimeFigureOut">
              <a:rPr lang="ru-RU" smtClean="0"/>
              <a:t>10.03.2016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2A9F963-1B90-4F02-A3D7-E292684FEC8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200" cap="all" spc="150" dirty="0" smtClean="0">
                <a:solidFill>
                  <a:prstClr val="white"/>
                </a:solidFill>
                <a:latin typeface="Franklin Gothic Medium"/>
              </a:rPr>
              <a:t>принципы </a:t>
            </a:r>
            <a:r>
              <a:rPr lang="ru-RU" sz="4200" cap="all" spc="150" dirty="0">
                <a:solidFill>
                  <a:prstClr val="white"/>
                </a:solidFill>
                <a:latin typeface="Franklin Gothic Medium"/>
              </a:rPr>
              <a:t>конструирования современного урока в рамках реализации ФГОС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Олейник А.А., учитель истории МБОУ СОШ с. Лидога </a:t>
            </a:r>
          </a:p>
          <a:p>
            <a:r>
              <a:rPr lang="ru-RU" dirty="0" smtClean="0"/>
              <a:t>11.03.2016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228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381000" y="548680"/>
            <a:ext cx="3470920" cy="720080"/>
          </a:xfrm>
        </p:spPr>
        <p:txBody>
          <a:bodyPr/>
          <a:lstStyle/>
          <a:p>
            <a:pPr algn="ctr"/>
            <a:r>
              <a:rPr lang="ru-RU" dirty="0" smtClean="0"/>
              <a:t>Проблемы 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>
          <a:xfrm>
            <a:off x="3995937" y="548680"/>
            <a:ext cx="4767064" cy="720080"/>
          </a:xfrm>
        </p:spPr>
        <p:txBody>
          <a:bodyPr/>
          <a:lstStyle/>
          <a:p>
            <a:pPr algn="ctr"/>
            <a:r>
              <a:rPr lang="ru-RU" dirty="0" smtClean="0"/>
              <a:t>Пути решения </a:t>
            </a: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81000" y="1340768"/>
            <a:ext cx="3470920" cy="5253951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Неумение учеников представить события в хронологической последовательности, т.к. в учебнике «Окружающий мир» блок «Человек и общество» темы расположены в хаотичном порядке</a:t>
            </a:r>
          </a:p>
          <a:p>
            <a:pPr marL="109728" indent="0">
              <a:buNone/>
            </a:pPr>
            <a:endParaRPr lang="ru-RU" sz="2400" dirty="0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3995936" y="1340768"/>
            <a:ext cx="4764143" cy="5253951"/>
          </a:xfrm>
        </p:spPr>
        <p:txBody>
          <a:bodyPr/>
          <a:lstStyle/>
          <a:p>
            <a:pPr marL="566928" indent="-457200">
              <a:buAutoNum type="arabicPeriod"/>
            </a:pPr>
            <a:r>
              <a:rPr lang="ru-RU" dirty="0" smtClean="0"/>
              <a:t> Рабочую программу блок «Человек и общество» составлять с учётом временной хронологической последовательности;</a:t>
            </a:r>
          </a:p>
          <a:p>
            <a:pPr marL="566928" indent="-457200">
              <a:buAutoNum type="arabicPeriod"/>
            </a:pPr>
            <a:r>
              <a:rPr lang="ru-RU" dirty="0"/>
              <a:t> на уроках графически представлять исторические, литературные события (хронологические таблицы, ленты времени, хронологические цепочки и т.д.)</a:t>
            </a:r>
            <a:r>
              <a:rPr lang="ru-RU" dirty="0" smtClean="0"/>
              <a:t> </a:t>
            </a: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7307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836712"/>
            <a:ext cx="4041648" cy="5758007"/>
          </a:xfrm>
        </p:spPr>
        <p:txBody>
          <a:bodyPr/>
          <a:lstStyle/>
          <a:p>
            <a:pPr marL="109728" indent="0">
              <a:buNone/>
            </a:pPr>
            <a:r>
              <a:rPr lang="ru-RU" dirty="0" smtClean="0"/>
              <a:t>Ученики не умеют давать монологический ответ как по материалам учебника, так и по самостоятельно найденной и отобранной </a:t>
            </a:r>
            <a:r>
              <a:rPr lang="ru-RU" dirty="0"/>
              <a:t>нужной информации </a:t>
            </a:r>
            <a:r>
              <a:rPr lang="ru-RU" dirty="0" smtClean="0"/>
              <a:t>(пересказ большого по объёму текста)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836712"/>
            <a:ext cx="4041775" cy="5758007"/>
          </a:xfrm>
        </p:spPr>
        <p:txBody>
          <a:bodyPr/>
          <a:lstStyle/>
          <a:p>
            <a:r>
              <a:rPr lang="ru-RU" dirty="0" smtClean="0">
                <a:latin typeface="Times New Roman"/>
                <a:ea typeface="Times New Roman"/>
              </a:rPr>
              <a:t>За счёт часов части, формируемой </a:t>
            </a:r>
            <a:r>
              <a:rPr lang="ru-RU" dirty="0">
                <a:latin typeface="Times New Roman"/>
                <a:ea typeface="Times New Roman"/>
              </a:rPr>
              <a:t>участниками образовательного </a:t>
            </a:r>
            <a:r>
              <a:rPr lang="ru-RU" dirty="0" smtClean="0">
                <a:latin typeface="Times New Roman"/>
                <a:ea typeface="Times New Roman"/>
              </a:rPr>
              <a:t>процесса, ввести учебный предмет «Введение в историю» </a:t>
            </a:r>
          </a:p>
          <a:p>
            <a:r>
              <a:rPr lang="ru-RU" dirty="0" smtClean="0">
                <a:latin typeface="Times New Roman"/>
              </a:rPr>
              <a:t>На  уроках учить детей давать  монологические ответы, представляющие и повествование о событии, и рассуждение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7379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908720"/>
            <a:ext cx="4041648" cy="5685999"/>
          </a:xfrm>
        </p:spPr>
        <p:txBody>
          <a:bodyPr/>
          <a:lstStyle/>
          <a:p>
            <a:r>
              <a:rPr lang="ru-RU" dirty="0" smtClean="0"/>
              <a:t>Отсутствие умения у учеников смыслового чтения текстов различных стилей (исторические документы)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908720"/>
            <a:ext cx="4041775" cy="5685999"/>
          </a:xfrm>
        </p:spPr>
        <p:txBody>
          <a:bodyPr/>
          <a:lstStyle/>
          <a:p>
            <a:r>
              <a:rPr lang="ru-RU" dirty="0" smtClean="0"/>
              <a:t>На уроках литературного чтения давать оценку поступкам героев , отходя от правила «хорошо - плохо; нравится – не нравится» (давать оценку явлениям и процессам, аргументировать своё отношение к информации)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918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1196752"/>
            <a:ext cx="4041648" cy="5397967"/>
          </a:xfrm>
        </p:spPr>
        <p:txBody>
          <a:bodyPr/>
          <a:lstStyle/>
          <a:p>
            <a:r>
              <a:rPr lang="ru-RU" dirty="0" smtClean="0"/>
              <a:t>Как правило только механическое (и то не всеми) запоминание исторических дат и терминов, </a:t>
            </a:r>
            <a:r>
              <a:rPr lang="ru-RU" dirty="0"/>
              <a:t>т</a:t>
            </a:r>
            <a:r>
              <a:rPr lang="ru-RU" dirty="0" smtClean="0"/>
              <a:t>.к.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в учебнике «Окружающий мир» блок «Человек и общество» </a:t>
            </a:r>
            <a:r>
              <a:rPr lang="ru-RU" dirty="0" smtClean="0"/>
              <a:t>их практически нет (да и по другим предметам тоже)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1196752"/>
            <a:ext cx="4041775" cy="5397967"/>
          </a:xfrm>
        </p:spPr>
        <p:txBody>
          <a:bodyPr/>
          <a:lstStyle/>
          <a:p>
            <a:r>
              <a:rPr lang="ru-RU" dirty="0" smtClean="0"/>
              <a:t>Проведение терминологических диктантов (литературное чтение, русский язык, математика, окружающий мир)</a:t>
            </a:r>
          </a:p>
          <a:p>
            <a:r>
              <a:rPr lang="ru-RU" dirty="0" smtClean="0"/>
              <a:t>Создание творческих работ (включение терминов)</a:t>
            </a:r>
          </a:p>
          <a:p>
            <a:r>
              <a:rPr lang="ru-RU" dirty="0" smtClean="0"/>
              <a:t>Работа с датами на протяжении всего учебного 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0007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1" descr="Мальчикбезфон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1052736"/>
            <a:ext cx="200025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Объект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Успешный</a:t>
            </a:r>
          </a:p>
          <a:p>
            <a:r>
              <a:rPr lang="ru-RU" dirty="0" err="1" smtClean="0"/>
              <a:t>Смотивированный</a:t>
            </a:r>
            <a:endParaRPr lang="ru-RU" dirty="0" smtClean="0"/>
          </a:p>
          <a:p>
            <a:r>
              <a:rPr lang="ru-RU" dirty="0" smtClean="0"/>
              <a:t>Коммуникабельный</a:t>
            </a:r>
          </a:p>
          <a:p>
            <a:r>
              <a:rPr lang="ru-RU" dirty="0" smtClean="0"/>
              <a:t>Эрудированный 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88024" y="1052736"/>
            <a:ext cx="374441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 результате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38552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используемой литературы: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Системно-</a:t>
            </a:r>
            <a:r>
              <a:rPr lang="ru-RU" sz="18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деятельностный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подход в реализации стандартов нового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поколения Фисенко</a:t>
            </a:r>
            <a:r>
              <a:rPr lang="ru-RU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Т.И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.,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доцент кафедры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ТиМО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80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ХК </a:t>
            </a:r>
            <a:r>
              <a:rPr lang="ru-RU" sz="18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ИРО</a:t>
            </a:r>
            <a:endParaRPr lang="ru-RU" sz="1600" dirty="0" smtClean="0">
              <a:solidFill>
                <a:srgbClr val="000000"/>
              </a:solidFill>
              <a:latin typeface="Arial"/>
              <a:ea typeface="Times New Roman"/>
            </a:endParaRPr>
          </a:p>
          <a:p>
            <a:pPr marL="109728" indent="0" algn="just">
              <a:buNone/>
            </a:pPr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13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069848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814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368152"/>
          </a:xfrm>
        </p:spPr>
        <p:txBody>
          <a:bodyPr>
            <a:normAutofit/>
          </a:bodyPr>
          <a:lstStyle/>
          <a:p>
            <a:pPr algn="ctr"/>
            <a:r>
              <a:rPr lang="ru-RU" sz="2000" b="1" cap="all" spc="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Методические рекомендации по организации урока </a:t>
            </a:r>
            <a:r>
              <a:rPr lang="ru-RU" sz="1800" cap="all" spc="200" dirty="0">
                <a:solidFill>
                  <a:schemeClr val="tx1"/>
                </a:solidFill>
                <a:latin typeface="Calibri"/>
                <a:ea typeface="Times New Roman"/>
                <a:cs typeface="Times New Roman"/>
              </a:rPr>
              <a:t/>
            </a:r>
            <a:br>
              <a:rPr lang="ru-RU" sz="1800" cap="all" spc="200" dirty="0">
                <a:solidFill>
                  <a:schemeClr val="tx1"/>
                </a:solidFill>
                <a:latin typeface="Calibri"/>
                <a:ea typeface="Times New Roman"/>
                <a:cs typeface="Times New Roman"/>
              </a:rPr>
            </a:br>
            <a:r>
              <a:rPr lang="ru-RU" sz="2000" b="1" cap="all" spc="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 рамках системно-</a:t>
            </a:r>
            <a:r>
              <a:rPr lang="ru-RU" sz="2000" b="1" cap="all" spc="2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деятельностного</a:t>
            </a:r>
            <a:r>
              <a:rPr lang="ru-RU" sz="2000" b="1" cap="all" spc="2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подхода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0" indent="449580" algn="just">
              <a:lnSpc>
                <a:spcPct val="115000"/>
              </a:lnSpc>
              <a:spcBef>
                <a:spcPct val="20000"/>
              </a:spcBef>
              <a:buClr>
                <a:srgbClr val="C66951"/>
              </a:buClr>
              <a:buFont typeface="Wingdings 2" pitchFamily="18" charset="2"/>
              <a:buChar char=""/>
            </a:pPr>
            <a:r>
              <a:rPr lang="ru-RU" sz="2000" b="1" spc="15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Системно</a:t>
            </a:r>
            <a:r>
              <a:rPr lang="ru-RU" sz="2000" spc="15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sz="2000" b="1" spc="150" dirty="0" err="1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деятельностный</a:t>
            </a:r>
            <a:r>
              <a:rPr lang="ru-RU" sz="2000" b="1" spc="15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подход</a:t>
            </a:r>
            <a:r>
              <a:rPr lang="ru-RU" sz="2000" spc="15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- методологическая основа </a:t>
            </a:r>
            <a:r>
              <a:rPr lang="ru-RU" sz="2000" b="1" spc="15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стандартов</a:t>
            </a:r>
            <a:r>
              <a:rPr lang="ru-RU" sz="2000" spc="15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spc="150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основного </a:t>
            </a:r>
            <a:r>
              <a:rPr lang="ru-RU" sz="2000" spc="15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общего образования </a:t>
            </a:r>
            <a:r>
              <a:rPr lang="ru-RU" sz="2000" b="1" spc="15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нового</a:t>
            </a:r>
            <a:r>
              <a:rPr lang="ru-RU" sz="2000" spc="15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поколения. Системно-</a:t>
            </a:r>
            <a:r>
              <a:rPr lang="ru-RU" sz="2000" spc="150" dirty="0" err="1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деятельностный</a:t>
            </a:r>
            <a:r>
              <a:rPr lang="ru-RU" sz="2000" spc="15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подход нацелен на развитие личности, на формирование гражданской идентичности. Обучение должно быть организовано так, чтобы целенаправленно вести за собой развитие. </a:t>
            </a:r>
            <a:endParaRPr lang="ru-RU" sz="2000" spc="150" dirty="0" smtClean="0">
              <a:solidFill>
                <a:srgbClr val="555555"/>
              </a:solidFill>
              <a:latin typeface="Times New Roman"/>
              <a:ea typeface="Times New Roman"/>
              <a:cs typeface="Times New Roman"/>
            </a:endParaRPr>
          </a:p>
          <a:p>
            <a:pPr marL="274320" lvl="0" indent="449580" algn="just">
              <a:lnSpc>
                <a:spcPct val="115000"/>
              </a:lnSpc>
              <a:spcBef>
                <a:spcPct val="20000"/>
              </a:spcBef>
              <a:buClr>
                <a:srgbClr val="C66951"/>
              </a:buClr>
              <a:buFont typeface="Wingdings 2" pitchFamily="18" charset="2"/>
              <a:buChar char=""/>
            </a:pPr>
            <a:r>
              <a:rPr lang="ru-RU" sz="2000" spc="150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Так </a:t>
            </a:r>
            <a:r>
              <a:rPr lang="ru-RU" sz="2000" spc="15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как основной формой организации обучения является урок, то необходимо знать принципы построения урока, примерную типологию уроков и критерии оценивания урока в рамках системно-</a:t>
            </a:r>
            <a:r>
              <a:rPr lang="ru-RU" sz="2000" spc="150" dirty="0" err="1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деятельностного</a:t>
            </a:r>
            <a:r>
              <a:rPr lang="ru-RU" sz="2000" spc="15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подхода</a:t>
            </a:r>
            <a:r>
              <a:rPr lang="ru-RU" sz="2000" spc="150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800" spc="150" dirty="0">
              <a:solidFill>
                <a:srgbClr val="534949"/>
              </a:solidFill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32680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66800"/>
          </a:xfrm>
        </p:spPr>
        <p:txBody>
          <a:bodyPr>
            <a:normAutofit fontScale="9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Система дидактических принципов</a:t>
            </a:r>
            <a:r>
              <a:rPr lang="ru-RU" b="1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 fontScale="77500" lnSpcReduction="20000"/>
          </a:bodyPr>
          <a:lstStyle/>
          <a:p>
            <a:pPr marL="109728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Реализация технологии </a:t>
            </a:r>
            <a:r>
              <a:rPr lang="ru-RU" dirty="0" err="1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деятельностного</a:t>
            </a: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метода в практическом преподавании обеспечивается следующей </a:t>
            </a:r>
            <a:r>
              <a:rPr lang="ru-RU" b="1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системой дидактических принципов: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Принцип </a:t>
            </a:r>
            <a:r>
              <a:rPr lang="ru-RU" b="1" i="1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деятельности</a:t>
            </a:r>
            <a:r>
              <a:rPr lang="ru-RU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- заключается в том, что ученик, получая знания не в готовом виде, а добывая их сам, осознает при этом содержание и формы своей учебной деятельности, понимает и принимает систему ее норм, активно участвует в их совершенствовании, что способствует активному успешному формированию его общекультурных и </a:t>
            </a:r>
            <a:r>
              <a:rPr lang="ru-RU" dirty="0" err="1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деятельностных</a:t>
            </a: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способностей, </a:t>
            </a:r>
            <a:r>
              <a:rPr lang="ru-RU" dirty="0" err="1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общеучебных</a:t>
            </a: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умений.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Принцип </a:t>
            </a:r>
            <a:r>
              <a:rPr lang="ru-RU" b="1" i="1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непрерывности</a:t>
            </a:r>
            <a:r>
              <a:rPr lang="ru-RU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– означает преемственность между всеми ступенями и этапами обучения на уровне технологии, содержания и методик с учетом возрастных психологических особенностей развития детей</a:t>
            </a:r>
            <a:r>
              <a:rPr lang="ru-RU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5808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53848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2400" u="sng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Принцип </a:t>
            </a:r>
            <a:r>
              <a:rPr lang="ru-RU" sz="2400" b="1" i="1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целостности</a:t>
            </a:r>
            <a:r>
              <a:rPr lang="ru-RU" sz="2400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– предполагает формирование учащимися обобщенного системного представления о мире (природе, обществе, самом себе, социокультурном мире и мире деятельности, о роли и месте каждой науки в системе наук).</a:t>
            </a:r>
            <a:endParaRPr lang="ru-RU" sz="1800" dirty="0">
              <a:latin typeface="Calibri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u="sng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Принцип </a:t>
            </a:r>
            <a:r>
              <a:rPr lang="ru-RU" sz="2400" b="1" i="1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минимакса</a:t>
            </a:r>
            <a:r>
              <a:rPr lang="ru-RU" sz="2400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– заключается в следующем: школа должна предложить ученику возможность освоения содержания образования на максимальном для него уровне (определяемом зоной ближайшего развития возрастной группы) и обеспечить при этом его усвоение на уровне социально безопасного минимума (государственного стандарта знаний</a:t>
            </a:r>
            <a:r>
              <a:rPr lang="ru-RU" sz="2400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).</a:t>
            </a:r>
            <a:endParaRPr lang="ru-RU" sz="1800" dirty="0"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8131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37824"/>
          </a:xfrm>
        </p:spPr>
        <p:txBody>
          <a:bodyPr>
            <a:noAutofit/>
          </a:bodyPr>
          <a:lstStyle/>
          <a:p>
            <a:pPr lvl="0" algn="just">
              <a:buClr>
                <a:srgbClr val="A04DA3"/>
              </a:buClr>
            </a:pPr>
            <a:r>
              <a:rPr lang="ru-RU" sz="2400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Принцип </a:t>
            </a:r>
            <a:r>
              <a:rPr lang="ru-RU" sz="2400" b="1" i="1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психологической комфортности</a:t>
            </a:r>
            <a:r>
              <a:rPr lang="ru-RU" sz="2400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– предполагает снятие всех </a:t>
            </a:r>
            <a:r>
              <a:rPr lang="ru-RU" sz="2400" dirty="0" err="1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стрессообразующих</a:t>
            </a:r>
            <a:r>
              <a:rPr lang="ru-RU" sz="240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факторов учебного процесса, создание в школе и на уроках доброжелательной атмосферы, ориентированной на реализацию идей педагогики сотрудничества, развитие диалоговых форм общения.</a:t>
            </a:r>
            <a:endParaRPr lang="ru-RU" sz="18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lvl="0" algn="just">
              <a:buClr>
                <a:srgbClr val="A04DA3"/>
              </a:buClr>
            </a:pPr>
            <a:r>
              <a:rPr lang="ru-RU" sz="2400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Принцип </a:t>
            </a:r>
            <a:r>
              <a:rPr lang="ru-RU" sz="2400" b="1" i="1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вариативности</a:t>
            </a:r>
            <a:r>
              <a:rPr lang="ru-RU" sz="2400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– предполагает формирование учащимися способностей к систематическому перебору вариантов и адекватному принятию решений в ситуациях выбора.</a:t>
            </a:r>
            <a:endParaRPr lang="ru-RU" sz="18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lvl="0" algn="just">
              <a:buClr>
                <a:srgbClr val="A04DA3"/>
              </a:buClr>
            </a:pPr>
            <a:r>
              <a:rPr lang="ru-RU" sz="2400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Принцип </a:t>
            </a:r>
            <a:r>
              <a:rPr lang="ru-RU" sz="2400" b="1" i="1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творчества</a:t>
            </a:r>
            <a:r>
              <a:rPr lang="ru-RU" sz="2400" u="sng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– означает максимальную ориентацию на творческое начало в образовательном процессе, приобретение учащимся собственного опыта творческой деятельности</a:t>
            </a:r>
            <a:r>
              <a:rPr lang="ru-RU" sz="2400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8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366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Типология уроков в дидактической системе </a:t>
            </a:r>
            <a:r>
              <a:rPr lang="ru-RU" b="1" dirty="0" err="1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деятельностного</a:t>
            </a:r>
            <a:r>
              <a:rPr lang="ru-RU" b="1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метода</a:t>
            </a:r>
            <a:r>
              <a:rPr lang="ru-RU" sz="3600" dirty="0">
                <a:latin typeface="Calibri"/>
                <a:ea typeface="Times New Roman"/>
                <a:cs typeface="Times New Roman"/>
              </a:rPr>
              <a:t/>
            </a:r>
            <a:br>
              <a:rPr lang="ru-RU" sz="3600" dirty="0">
                <a:latin typeface="Calibri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Урок </a:t>
            </a:r>
            <a:r>
              <a:rPr lang="ru-RU" b="1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«открытия» нового знания.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109728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i="1" dirty="0" err="1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Деятельностная</a:t>
            </a:r>
            <a:r>
              <a:rPr lang="ru-RU" i="1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цель:</a:t>
            </a: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формирование способности учащихся к новому способу действия.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109728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i="1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Образовательная цель:</a:t>
            </a: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расширение понятийной базы за счет включения в нее новых элементов.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Урок рефлексии.</a:t>
            </a:r>
            <a:endParaRPr lang="ru-RU" sz="2400" dirty="0" smtClean="0">
              <a:latin typeface="Calibri"/>
              <a:ea typeface="Times New Roman"/>
              <a:cs typeface="Times New Roman"/>
            </a:endParaRPr>
          </a:p>
          <a:p>
            <a:pPr marL="109728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i="1" dirty="0" err="1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Деятельностная</a:t>
            </a:r>
            <a:r>
              <a:rPr lang="ru-RU" i="1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i="1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цель:</a:t>
            </a: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формирование у учащихся способностей к рефлексии коррекционно-контрольного типа и реализации коррекционной нормы (фиксирование собственных затруднений в деятельности, выявление их причин, построение и реализация проекта выхода из затруднения и т.д.).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109728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i="1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Образовательная цель:</a:t>
            </a: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коррекция и тренинг изученных понятий, алгоритмов и т.д.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693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93808"/>
          </a:xfrm>
        </p:spPr>
        <p:txBody>
          <a:bodyPr>
            <a:normAutofit fontScale="92500"/>
          </a:bodyPr>
          <a:lstStyle/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Урок </a:t>
            </a:r>
            <a:r>
              <a:rPr lang="ru-RU" b="1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общеметодологической направленности.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109728" indent="0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ru-RU" i="1" dirty="0" err="1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Деятельностная</a:t>
            </a:r>
            <a:r>
              <a:rPr lang="ru-RU" i="1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цель:</a:t>
            </a: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формирование способности учащихся к новому способу действия, связанному с построением структуры изученных понятий и алгоритмов.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109728" indent="0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ru-RU" i="1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Образовательная цель:</a:t>
            </a: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выявление теоретических основ построения содержательно-методических линий.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1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Урок </a:t>
            </a:r>
            <a:r>
              <a:rPr lang="ru-RU" b="1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развивающего контроля.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109728" indent="0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ru-RU" i="1" dirty="0" err="1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Деятельностная</a:t>
            </a:r>
            <a:r>
              <a:rPr lang="ru-RU" i="1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цель:</a:t>
            </a: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формирование способности учащихся к осуществлению контрольной </a:t>
            </a:r>
            <a:r>
              <a:rPr lang="ru-RU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функции.</a:t>
            </a:r>
            <a:endParaRPr lang="ru-RU" sz="2400" dirty="0" smtClean="0">
              <a:latin typeface="Calibri"/>
              <a:ea typeface="Times New Roman"/>
              <a:cs typeface="Times New Roman"/>
            </a:endParaRPr>
          </a:p>
          <a:p>
            <a:pPr marL="109728" indent="0" algn="just">
              <a:lnSpc>
                <a:spcPct val="110000"/>
              </a:lnSpc>
              <a:spcAft>
                <a:spcPts val="0"/>
              </a:spcAft>
              <a:buNone/>
            </a:pPr>
            <a:r>
              <a:rPr lang="ru-RU" i="1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Образовательная </a:t>
            </a:r>
            <a:r>
              <a:rPr lang="ru-RU" i="1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цель:</a:t>
            </a: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 контроль и самоконтроль изученных понятий и алгоритмов.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4992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638175"/>
            <a:ext cx="8229600" cy="1066800"/>
          </a:xfrm>
        </p:spPr>
        <p:txBody>
          <a:bodyPr/>
          <a:lstStyle/>
          <a:p>
            <a:r>
              <a:rPr lang="ru-RU" b="1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Критерии </a:t>
            </a:r>
            <a:r>
              <a:rPr lang="ru-RU" b="1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результативности урока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rmAutofit fontScale="55000" lnSpcReduction="20000"/>
          </a:bodyPr>
          <a:lstStyle/>
          <a:p>
            <a:pPr marL="514350" lvl="0" indent="-514350">
              <a:lnSpc>
                <a:spcPct val="115000"/>
              </a:lnSpc>
              <a:spcAft>
                <a:spcPts val="0"/>
              </a:spcAft>
              <a:buAutoNum type="arabicPeriod"/>
              <a:tabLst>
                <a:tab pos="457200" algn="l"/>
              </a:tabLst>
            </a:pPr>
            <a:r>
              <a:rPr lang="ru-RU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Цели </a:t>
            </a: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урока задаются с тенденцией передачи функции от учителя к ученику. 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514350" lvl="0" indent="-514350">
              <a:lnSpc>
                <a:spcPct val="115000"/>
              </a:lnSpc>
              <a:spcAft>
                <a:spcPts val="0"/>
              </a:spcAft>
              <a:buAutoNum type="arabicPeriod"/>
              <a:tabLst>
                <a:tab pos="457200" algn="l"/>
              </a:tabLst>
            </a:pPr>
            <a:r>
              <a:rPr lang="ru-RU" dirty="0" smtClean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Учитель </a:t>
            </a: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систематически обучает детей осуществлять рефлексивное действие (оценивать свою готовность, обнаруживать незнание, находить причины затруднений и т.п.) 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Используются разнообразные формы, методы и приемы обучения, повышающие степень активности учащихся в учебном процессе. 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Учитель владеет технологией диалога, обучает учащихся ставить и адресовать вопросы. 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Учитель эффективно (адекватно цели урока) сочетает репродуктивную и проблемную формы обучения, учит детей работать по правилу и творчески. 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На уроке задаются задачи и четкие критерии самоконтроля и самооценки (происходит специальное формирование контрольно-оценочной деятельности у обучающихся). 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Учитель добивается осмысления учебного материала всеми учащимися, используя для этого специальные приемы. 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Учитель стремиться оценивать реальное продвижение каждого ученика, поощряет и поддерживает минимальные успехи. 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Учитель специально планирует коммуникативные задачи урока. 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Учитель принимает и поощряет, выражаемую учеником, собственную позицию, иное мнение, обучает корректным формам их выражения. 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Стиль, тон отношений, задаваемый на уроке, создают атмосферу сотрудничества, сотворчества, психологического комфорта. 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555555"/>
                </a:solidFill>
                <a:latin typeface="Times New Roman"/>
                <a:ea typeface="Times New Roman"/>
                <a:cs typeface="Times New Roman"/>
              </a:rPr>
              <a:t>На уроке осуществляется глубокое личностное воздействие «учитель – ученик» (через отношения, совместную деятельность и т.д.) </a:t>
            </a:r>
            <a:endParaRPr lang="ru-RU" sz="24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7844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82000" cy="72008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Предметные результаты (История России, Всеобщая история)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340768"/>
            <a:ext cx="3182888" cy="504056"/>
          </a:xfrm>
        </p:spPr>
        <p:txBody>
          <a:bodyPr/>
          <a:lstStyle/>
          <a:p>
            <a:pPr algn="ctr"/>
            <a:r>
              <a:rPr lang="ru-RU" dirty="0" smtClean="0"/>
              <a:t>Начальная школа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3563888" y="1340768"/>
            <a:ext cx="5328591" cy="504056"/>
          </a:xfrm>
        </p:spPr>
        <p:txBody>
          <a:bodyPr/>
          <a:lstStyle/>
          <a:p>
            <a:pPr algn="ctr"/>
            <a:r>
              <a:rPr lang="ru-RU" dirty="0" smtClean="0"/>
              <a:t>Основная школа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2"/>
          </p:nvPr>
        </p:nvSpPr>
        <p:spPr>
          <a:xfrm>
            <a:off x="381000" y="1844824"/>
            <a:ext cx="3182888" cy="4749895"/>
          </a:xfrm>
        </p:spPr>
        <p:txBody>
          <a:bodyPr>
            <a:noAutofit/>
          </a:bodyPr>
          <a:lstStyle/>
          <a:p>
            <a:pPr marL="109728" indent="0" algn="just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1.узнавать государственную символику РФ и своего региона; описывать достопримечательности столицы и родного края, находить на карте мира РФ, на карте Росси Москву, свой регион и его главный город;</a:t>
            </a:r>
          </a:p>
          <a:p>
            <a:pPr marL="109728" indent="0" algn="just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2.различать прошлое, настоящее, будущее, соотносить изученные  исторические события с датами, конкретную дату с веком, находить место изученных событий на «ленте времени»;</a:t>
            </a:r>
          </a:p>
          <a:p>
            <a:pPr marL="109728" indent="0" algn="just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3.используя дополнительные источники информации находить факты, относящиеся к образу жизни, обычаям и верованиям своих предков; на основе имеющихся знаний отличать реальные  исторические факты от вымыслов;</a:t>
            </a:r>
          </a:p>
          <a:p>
            <a:pPr marL="109728" indent="0" algn="just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4.оценивать характер взаимоотношений людей в различных социальных группах, в том числе с позиции развития этнических чувств, доброжелательности и эмоционально-нравственной отзывчивости; понимание чувств других людей и сопереживание им</a:t>
            </a:r>
          </a:p>
          <a:p>
            <a:pPr marL="109728" indent="0" algn="just"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5.использовать различные справочные издания и детскую литературу о человеке и обществе с целью поиска познавательной информации, ответов на вопросы, объяснений для создания собственных устных или письменных высказываний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3563888" y="1844824"/>
            <a:ext cx="5400600" cy="4749895"/>
          </a:xfrm>
        </p:spPr>
        <p:txBody>
          <a:bodyPr>
            <a:normAutofit fontScale="40000" lnSpcReduction="20000"/>
          </a:bodyPr>
          <a:lstStyle/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1.формирование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основ гражданской, </a:t>
            </a:r>
            <a:r>
              <a:rPr lang="ru-RU" sz="2800" dirty="0" err="1">
                <a:latin typeface="Times New Roman"/>
                <a:ea typeface="Times New Roman"/>
                <a:cs typeface="Times New Roman"/>
              </a:rPr>
              <a:t>этнонациональной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, социальной, культурной самоидентификации личности обучающегося,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осмысление им опыта российской истории как части мировой истории,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 усвоение базовых национальных ценностей современного российского общества: гуманистических и демократических ценностей, идей мира и взаимопонимания между народами, людьми разных культур; </a:t>
            </a:r>
            <a:endParaRPr lang="ru-RU" sz="2500" dirty="0" smtClean="0">
              <a:latin typeface="Times New Roman"/>
              <a:ea typeface="Times New Roman"/>
            </a:endParaRPr>
          </a:p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5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2.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овладение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базовыми историческими знаниями, а также представлениями о закономерностях развития человеческого общества с древности до наших дней в социальной, экономической, политической, научной и культурной сферах; приобретение опыта историко-культурного, цивилизационного подхода к оценке социальных явлений, современных глобальных процессов; </a:t>
            </a:r>
            <a:endParaRPr lang="ru-RU" sz="25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3.формирование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умений применения исторических знаний для осмысления сущности современных общественных явлений,  жизни в современном поликультурном, </a:t>
            </a:r>
            <a:r>
              <a:rPr lang="ru-RU" sz="28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полиэтничном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и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многоконфессиональном мире; </a:t>
            </a:r>
            <a:endParaRPr lang="ru-RU" sz="25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4.формирование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важнейших культурно-исторических ориентиров для гражданской, </a:t>
            </a:r>
            <a:r>
              <a:rPr lang="ru-RU" sz="2800" dirty="0" err="1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этнонациональной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, социальной, культурной самоидентификации личности, миропонимания и познания современного общества на основе изучения исторического опыта России и человечества;</a:t>
            </a:r>
            <a:endParaRPr lang="ru-RU" sz="25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5.развитие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умений искать, анализировать,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сопоставлять и оценивать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содержащуюся в различных источниках информацию о событиях и явлениях прошлого и настоящего,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способностей определять  и аргументировать  своё  отношение к ней;</a:t>
            </a:r>
            <a:endParaRPr lang="ru-RU" sz="25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6.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 воспитание уважения к историческому наследию народов России; восприятие традиций исторического диалога, сложившихся в  поликультурном, </a:t>
            </a:r>
            <a:r>
              <a:rPr lang="ru-RU" sz="2800" dirty="0" err="1">
                <a:latin typeface="Times New Roman"/>
                <a:ea typeface="Times New Roman"/>
                <a:cs typeface="Times New Roman"/>
              </a:rPr>
              <a:t>полиэтничном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 и многоконфессиональном Российском государстве.</a:t>
            </a:r>
            <a:endParaRPr lang="ru-RU" sz="2500" dirty="0"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240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190</TotalTime>
  <Words>1236</Words>
  <Application>Microsoft Office PowerPoint</Application>
  <PresentationFormat>Экран (4:3)</PresentationFormat>
  <Paragraphs>77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принципы конструирования современного урока в рамках реализации ФГОС</vt:lpstr>
      <vt:lpstr>Методические рекомендации по организации урока  в рамках системно-деятельностного подхода</vt:lpstr>
      <vt:lpstr>Система дидактических принципов.</vt:lpstr>
      <vt:lpstr>Презентация PowerPoint</vt:lpstr>
      <vt:lpstr>Презентация PowerPoint</vt:lpstr>
      <vt:lpstr>Типология уроков в дидактической системе деятельностного метода </vt:lpstr>
      <vt:lpstr>Презентация PowerPoint</vt:lpstr>
      <vt:lpstr>Критерии результативности урока</vt:lpstr>
      <vt:lpstr>Предметные результаты (История России, Всеобщая история)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используемой литературы: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Преемственность при реализации ФГОС: проблемы и пути решения</dc:title>
  <dc:creator>Ольга</dc:creator>
  <cp:lastModifiedBy>Олейник</cp:lastModifiedBy>
  <cp:revision>16</cp:revision>
  <dcterms:created xsi:type="dcterms:W3CDTF">2015-02-12T08:14:11Z</dcterms:created>
  <dcterms:modified xsi:type="dcterms:W3CDTF">2016-03-10T12:52:26Z</dcterms:modified>
</cp:coreProperties>
</file>