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67" r:id="rId4"/>
    <p:sldId id="265" r:id="rId5"/>
    <p:sldId id="259" r:id="rId6"/>
    <p:sldId id="266" r:id="rId7"/>
    <p:sldId id="260" r:id="rId8"/>
    <p:sldId id="261" r:id="rId9"/>
    <p:sldId id="268" r:id="rId10"/>
    <p:sldId id="257" r:id="rId11"/>
    <p:sldId id="262" r:id="rId12"/>
    <p:sldId id="263" r:id="rId13"/>
    <p:sldId id="264" r:id="rId14"/>
    <p:sldId id="258" r:id="rId15"/>
    <p:sldId id="274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3E54467-759C-41E8-834B-F9EFECFC312A}" type="datetimeFigureOut">
              <a:rPr lang="ru-RU" smtClean="0"/>
              <a:pPr/>
              <a:t>10.03.2016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831396E-B06C-4DE7-BC86-2AD02A5033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65125"/>
            <a:ext cx="8229630" cy="1325563"/>
          </a:xfrm>
        </p:spPr>
        <p:txBody>
          <a:bodyPr/>
          <a:lstStyle/>
          <a:p>
            <a:pPr algn="ctr"/>
            <a:r>
              <a:rPr lang="ru-RU" sz="2400" b="1" i="1" u="sng" dirty="0" smtClean="0">
                <a:solidFill>
                  <a:srgbClr val="9E0000"/>
                </a:solidFill>
              </a:rPr>
              <a:t>Определите  ключевое слово, связывающее все пословицы.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143536"/>
          </a:xfrm>
        </p:spPr>
        <p:txBody>
          <a:bodyPr/>
          <a:lstStyle/>
          <a:p>
            <a:pPr algn="ctr"/>
            <a:r>
              <a:rPr lang="ru-RU" sz="3200" b="1" dirty="0" smtClean="0"/>
              <a:t>Человек без Родины, что соловей без песни.</a:t>
            </a:r>
          </a:p>
          <a:p>
            <a:pPr algn="ctr"/>
            <a:r>
              <a:rPr lang="ru-RU" sz="3200" b="1" dirty="0" smtClean="0"/>
              <a:t>Если дружба велика, будет Родина крепка.</a:t>
            </a:r>
          </a:p>
          <a:p>
            <a:pPr algn="ctr"/>
            <a:r>
              <a:rPr lang="ru-RU" sz="3200" b="1" dirty="0" smtClean="0"/>
              <a:t>Только тому почет будет, кто Родину не на словах, а делом любит.</a:t>
            </a:r>
          </a:p>
          <a:p>
            <a:pPr algn="ctr">
              <a:buNone/>
            </a:pPr>
            <a:r>
              <a:rPr lang="ru-RU" b="1" i="1" u="sng" dirty="0" smtClean="0">
                <a:solidFill>
                  <a:srgbClr val="9E0000"/>
                </a:solidFill>
              </a:rPr>
              <a:t>Определите  ключевое слово, связывающее все пословицы.  </a:t>
            </a:r>
          </a:p>
          <a:p>
            <a:pPr algn="ctr"/>
            <a:r>
              <a:rPr lang="ru-RU" sz="3200" b="1" dirty="0" smtClean="0"/>
              <a:t>Россия - щедрая душа.</a:t>
            </a:r>
          </a:p>
          <a:p>
            <a:pPr algn="ctr"/>
            <a:r>
              <a:rPr lang="ru-RU" sz="3200" b="1" dirty="0" smtClean="0"/>
              <a:t>Кто Россию любит, тот врага и рубит.</a:t>
            </a:r>
          </a:p>
          <a:p>
            <a:pPr algn="ctr"/>
            <a:r>
              <a:rPr lang="ru-RU" sz="3200" b="1" dirty="0" smtClean="0"/>
              <a:t>Высок в России порог для вражеских ног.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58000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9E0000"/>
                </a:solidFill>
              </a:rPr>
              <a:t>Поговорим?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800" b="1" dirty="0" smtClean="0"/>
              <a:t>В одной из российских школ появилось несколько новых учеников-детей иностранных рабочих, приехавших в Россию на заработки. Эти ребята плохо говорили на русском языке, между собой общались на своём родном языке. Они подвергались за это насмешкам и придиркам со стороны двух учеников класса, бывали и драки. Когда классный руководитель на классном часе предложил обсудить их поведение, они заявили: «</a:t>
            </a:r>
            <a:r>
              <a:rPr lang="ru-RU" sz="2800" b="1" dirty="0" err="1" smtClean="0"/>
              <a:t>Мы-патриоты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мы-за</a:t>
            </a:r>
            <a:r>
              <a:rPr lang="ru-RU" sz="2800" b="1" dirty="0" smtClean="0"/>
              <a:t> Россию, на своем языке пусть разговаривают у себя дома». Некоторые ученики согласились с ними, а другие осудили их. Если бы всё это произошло в нашей школе, то какую позицию вы бы заняли? Объясните  почему?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357826"/>
            <a:ext cx="8572560" cy="12144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1"/>
            <a:ext cx="8786874" cy="428627"/>
          </a:xfrm>
        </p:spPr>
        <p:txBody>
          <a:bodyPr/>
          <a:lstStyle/>
          <a:p>
            <a:pPr algn="ctr"/>
            <a:r>
              <a:rPr lang="ru-RU" sz="3200" b="1" dirty="0" smtClean="0"/>
              <a:t>Проверь себя</a:t>
            </a:r>
            <a:endParaRPr lang="ru-RU" sz="32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5"/>
            <a:ext cx="8929718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1"/>
            <a:ext cx="892971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69219"/>
            <a:ext cx="9144000" cy="408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2428892"/>
          </a:xfrm>
          <a:solidFill>
            <a:schemeClr val="bg1"/>
          </a:solidFill>
        </p:spPr>
        <p:txBody>
          <a:bodyPr/>
          <a:lstStyle/>
          <a:p>
            <a:r>
              <a:rPr lang="ru-RU" sz="2400" b="1" dirty="0" smtClean="0"/>
              <a:t>-Вставьте пропущенное слово: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наше государство называется Россия или Российская ………</a:t>
            </a:r>
            <a:br>
              <a:rPr lang="ru-RU" sz="2400" dirty="0" smtClean="0"/>
            </a:br>
            <a:r>
              <a:rPr lang="ru-RU" sz="2400" dirty="0" smtClean="0"/>
              <a:t>-</a:t>
            </a:r>
            <a:r>
              <a:rPr lang="ru-RU" sz="2400" b="1" dirty="0" smtClean="0"/>
              <a:t>Основной  закон нашей страны называется   ………...</a:t>
            </a:r>
            <a:endParaRPr lang="ru-RU" sz="24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14686"/>
            <a:ext cx="864399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1"/>
            <a:ext cx="8501122" cy="5500725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9E0000"/>
                </a:solidFill>
                <a:latin typeface="Constantia" pitchFamily="18" charset="0"/>
              </a:rPr>
              <a:t>«</a:t>
            </a:r>
            <a:r>
              <a:rPr lang="ru-RU" b="1" i="1" dirty="0" smtClean="0">
                <a:solidFill>
                  <a:srgbClr val="9E0000"/>
                </a:solidFill>
                <a:latin typeface="Constantia" pitchFamily="18" charset="0"/>
              </a:rPr>
              <a:t>Патриотизм, чей бы то ни был, доказывается не словом, а делом»                                                          </a:t>
            </a:r>
            <a:br>
              <a:rPr lang="ru-RU" b="1" i="1" dirty="0" smtClean="0">
                <a:solidFill>
                  <a:srgbClr val="9E0000"/>
                </a:solidFill>
                <a:latin typeface="Constantia" pitchFamily="18" charset="0"/>
              </a:rPr>
            </a:br>
            <a:r>
              <a:rPr lang="ru-RU" b="1" i="1" dirty="0" smtClean="0">
                <a:solidFill>
                  <a:srgbClr val="9E0000"/>
                </a:solidFill>
                <a:latin typeface="Constantia" pitchFamily="18" charset="0"/>
              </a:rPr>
              <a:t>                                                  </a:t>
            </a:r>
            <a:br>
              <a:rPr lang="ru-RU" b="1" i="1" dirty="0" smtClean="0">
                <a:solidFill>
                  <a:srgbClr val="9E0000"/>
                </a:solidFill>
                <a:latin typeface="Constantia" pitchFamily="18" charset="0"/>
              </a:rPr>
            </a:br>
            <a:r>
              <a:rPr lang="ru-RU" b="1" i="1" dirty="0" smtClean="0">
                <a:solidFill>
                  <a:srgbClr val="9E0000"/>
                </a:solidFill>
                <a:latin typeface="Constantia" pitchFamily="18" charset="0"/>
              </a:rPr>
              <a:t>                                   </a:t>
            </a:r>
            <a:r>
              <a:rPr lang="ru-RU" sz="3600" b="1" dirty="0" smtClean="0">
                <a:solidFill>
                  <a:srgbClr val="9E0000"/>
                </a:solidFill>
                <a:latin typeface="Constantia" pitchFamily="18" charset="0"/>
              </a:rPr>
              <a:t>В.Г.Белинский </a:t>
            </a:r>
            <a:endParaRPr lang="ru-RU" b="1" dirty="0">
              <a:solidFill>
                <a:srgbClr val="9E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revo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3347864" y="2492896"/>
            <a:ext cx="223224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 -федерация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5616" y="3140968"/>
            <a:ext cx="1728192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Состоит из субъектов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1916832"/>
            <a:ext cx="18722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Субъектов 85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79712" y="620688"/>
            <a:ext cx="237626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Субъекты обладают равными правами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548680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Россия наша родина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56176" y="1772816"/>
            <a:ext cx="230425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все - россияне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84168" y="3140968"/>
            <a:ext cx="244827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Государственный язык - русский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68" y="4572008"/>
            <a:ext cx="1928826" cy="1057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Конституция</a:t>
            </a:r>
          </a:p>
          <a:p>
            <a:pPr algn="ctr"/>
            <a:r>
              <a:rPr lang="ru-RU" dirty="0" err="1" smtClean="0"/>
              <a:t>России-основной</a:t>
            </a:r>
            <a:r>
              <a:rPr lang="ru-RU" dirty="0" smtClean="0"/>
              <a:t> закон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34983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9E0000"/>
                </a:solidFill>
              </a:rPr>
              <a:t>Итог   работы</a:t>
            </a:r>
            <a:endParaRPr lang="ru-RU" sz="3600" dirty="0">
              <a:solidFill>
                <a:srgbClr val="9E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15370" cy="5500726"/>
          </a:xfrm>
        </p:spPr>
        <p:txBody>
          <a:bodyPr/>
          <a:lstStyle/>
          <a:p>
            <a:r>
              <a:rPr lang="ru-RU" b="1" dirty="0" smtClean="0"/>
              <a:t>Нарисуйте </a:t>
            </a:r>
            <a:r>
              <a:rPr lang="ru-RU" b="1" dirty="0" smtClean="0">
                <a:solidFill>
                  <a:srgbClr val="7030A0"/>
                </a:solidFill>
              </a:rPr>
              <a:t>лесенку </a:t>
            </a:r>
            <a:r>
              <a:rPr lang="ru-RU" b="1" dirty="0" smtClean="0"/>
              <a:t>из трех ступенек и отметьте галочкой, где находитесь вы по степени понимания пройденной темы: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если поняли всё-</a:t>
            </a:r>
            <a:r>
              <a:rPr lang="ru-RU" b="1" dirty="0" smtClean="0"/>
              <a:t> то на самой высокой ступеньке,</a:t>
            </a:r>
          </a:p>
          <a:p>
            <a:r>
              <a:rPr lang="ru-RU" b="1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если остались вопросы- </a:t>
            </a:r>
            <a:r>
              <a:rPr lang="ru-RU" b="1" dirty="0" smtClean="0"/>
              <a:t>на средней, 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если ничего не понятно</a:t>
            </a:r>
            <a:r>
              <a:rPr lang="ru-RU" b="1" dirty="0" smtClean="0"/>
              <a:t>- на последней.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4" name="Соединительная линия уступом 3"/>
          <p:cNvCxnSpPr/>
          <p:nvPr/>
        </p:nvCxnSpPr>
        <p:spPr>
          <a:xfrm rot="10800000" flipV="1">
            <a:off x="2643174" y="4572008"/>
            <a:ext cx="3357586" cy="92869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Соединительная линия уступом 4"/>
          <p:cNvCxnSpPr/>
          <p:nvPr/>
        </p:nvCxnSpPr>
        <p:spPr>
          <a:xfrm rot="10800000" flipV="1">
            <a:off x="5572132" y="4000504"/>
            <a:ext cx="2786082" cy="571504"/>
          </a:xfrm>
          <a:prstGeom prst="bentConnector3">
            <a:avLst>
              <a:gd name="adj1" fmla="val 50000"/>
            </a:avLst>
          </a:prstGeom>
          <a:ln w="76200"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10800000" flipV="1">
            <a:off x="857224" y="5500702"/>
            <a:ext cx="2786082" cy="642942"/>
          </a:xfrm>
          <a:prstGeom prst="bentConnector3">
            <a:avLst>
              <a:gd name="adj1" fmla="val 61613"/>
            </a:avLst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2706685"/>
          </a:xfrm>
        </p:spPr>
        <p:txBody>
          <a:bodyPr/>
          <a:lstStyle/>
          <a:p>
            <a:pPr algn="ctr"/>
            <a:r>
              <a:rPr lang="ru-RU" dirty="0" smtClean="0"/>
              <a:t>   </a:t>
            </a:r>
            <a:r>
              <a:rPr lang="ru-RU" sz="4800" b="1" dirty="0" smtClean="0">
                <a:solidFill>
                  <a:srgbClr val="9E0000"/>
                </a:solidFill>
              </a:rPr>
              <a:t>Ура! Играем!</a:t>
            </a:r>
            <a:endParaRPr lang="ru-RU" sz="4800" b="1" dirty="0">
              <a:solidFill>
                <a:srgbClr val="9E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42889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onstantia" pitchFamily="18" charset="0"/>
              </a:rPr>
              <a:t>Наша Родина- Россия</a:t>
            </a:r>
            <a:endParaRPr lang="ru-RU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Практическая работа</a:t>
            </a:r>
          </a:p>
          <a:p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5 класс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57166"/>
            <a:ext cx="49292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бъекты РФ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8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63545"/>
          </a:xfrm>
        </p:spPr>
        <p:txBody>
          <a:bodyPr/>
          <a:lstStyle/>
          <a:p>
            <a:r>
              <a:rPr lang="ru-RU" dirty="0" smtClean="0">
                <a:solidFill>
                  <a:srgbClr val="9E0000"/>
                </a:solidFill>
              </a:rPr>
              <a:t>Задание группам.</a:t>
            </a:r>
            <a:endParaRPr lang="ru-RU" dirty="0">
              <a:solidFill>
                <a:srgbClr val="9E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5357850"/>
          </a:xfrm>
        </p:spPr>
        <p:txBody>
          <a:bodyPr/>
          <a:lstStyle/>
          <a:p>
            <a:r>
              <a:rPr lang="ru-RU" sz="3600" b="1" dirty="0" smtClean="0"/>
              <a:t>Используя текст Конституции Российской Федерации (глава 3, статья 65, стр.13), заполните таблицу «Типы субъектов Российской Федерации» в рабочем листе (запишите количество субъектов).</a:t>
            </a:r>
          </a:p>
          <a:p>
            <a:r>
              <a:rPr lang="ru-RU" sz="3600" b="1" dirty="0" smtClean="0"/>
              <a:t>Определите в каком субъекте проживаем мы с вами.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"/>
            <a:ext cx="8786874" cy="85723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9E0000"/>
                </a:solidFill>
              </a:rPr>
              <a:t>Субъекты Российской Федерации</a:t>
            </a:r>
            <a:endParaRPr lang="ru-RU" sz="3200" b="1" dirty="0">
              <a:solidFill>
                <a:srgbClr val="9E0000"/>
              </a:solidFill>
            </a:endParaRPr>
          </a:p>
        </p:txBody>
      </p:sp>
      <p:graphicFrame>
        <p:nvGraphicFramePr>
          <p:cNvPr id="5" name="Содержимое 6"/>
          <p:cNvGraphicFramePr>
            <a:graphicFrameLocks/>
          </p:cNvGraphicFramePr>
          <p:nvPr/>
        </p:nvGraphicFramePr>
        <p:xfrm>
          <a:off x="285720" y="714356"/>
          <a:ext cx="8643997" cy="6275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1285884"/>
                <a:gridCol w="1571636"/>
                <a:gridCol w="1722148"/>
                <a:gridCol w="1992627"/>
              </a:tblGrid>
              <a:tr h="10230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Города федерал. значения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Области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Края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Республики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Автономные округа,</a:t>
                      </a:r>
                      <a:r>
                        <a:rPr lang="ru-RU" sz="2400" baseline="0" dirty="0" smtClean="0"/>
                        <a:t> области</a:t>
                      </a:r>
                      <a:endParaRPr lang="ru-RU" sz="2400" dirty="0"/>
                    </a:p>
                  </a:txBody>
                  <a:tcPr/>
                </a:tc>
              </a:tr>
              <a:tr h="3473545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r>
                        <a:rPr lang="ru-RU" sz="2800" b="1" dirty="0" smtClean="0">
                          <a:solidFill>
                            <a:srgbClr val="9E0000"/>
                          </a:solidFill>
                        </a:rPr>
                        <a:t>3</a:t>
                      </a: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endParaRPr lang="ru-RU" sz="28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r>
                        <a:rPr lang="ru-RU" sz="2800" b="1" dirty="0" smtClean="0">
                          <a:solidFill>
                            <a:srgbClr val="9E0000"/>
                          </a:solidFill>
                        </a:rPr>
                        <a:t>46</a:t>
                      </a:r>
                      <a:endParaRPr lang="ru-RU" sz="28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r>
                        <a:rPr lang="ru-RU" sz="2800" b="1" dirty="0" smtClean="0">
                          <a:solidFill>
                            <a:srgbClr val="9E0000"/>
                          </a:solidFill>
                        </a:rPr>
                        <a:t>9</a:t>
                      </a:r>
                      <a:endParaRPr lang="ru-RU" sz="28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r>
                        <a:rPr lang="ru-RU" sz="2800" b="1" dirty="0" smtClean="0">
                          <a:solidFill>
                            <a:srgbClr val="9E0000"/>
                          </a:solidFill>
                        </a:rPr>
                        <a:t>22</a:t>
                      </a:r>
                      <a:endParaRPr lang="ru-RU" sz="28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b="1" dirty="0" smtClean="0">
                        <a:solidFill>
                          <a:srgbClr val="9E0000"/>
                        </a:solidFill>
                      </a:endParaRPr>
                    </a:p>
                    <a:p>
                      <a:r>
                        <a:rPr lang="ru-RU" sz="2400" b="1" dirty="0" smtClean="0">
                          <a:solidFill>
                            <a:srgbClr val="9E0000"/>
                          </a:solidFill>
                        </a:rPr>
                        <a:t>4 Автономных округа;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9E0000"/>
                          </a:solidFill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9E0000"/>
                          </a:solidFill>
                        </a:rPr>
                        <a:t> Автономная область</a:t>
                      </a:r>
                      <a:endParaRPr lang="ru-RU" sz="24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</a:tr>
              <a:tr h="115461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9E0000"/>
                          </a:solidFill>
                        </a:rPr>
                        <a:t>Количество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9E0000"/>
                          </a:solidFill>
                        </a:rPr>
                        <a:t>субъектов-85</a:t>
                      </a:r>
                      <a:endParaRPr lang="ru-RU" sz="2400" b="1" dirty="0">
                        <a:solidFill>
                          <a:srgbClr val="9E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06421"/>
          </a:xfrm>
        </p:spPr>
        <p:txBody>
          <a:bodyPr/>
          <a:lstStyle/>
          <a:p>
            <a:r>
              <a:rPr lang="ru-RU" sz="4000" b="1" dirty="0" smtClean="0">
                <a:solidFill>
                  <a:srgbClr val="9E0000"/>
                </a:solidFill>
              </a:rPr>
              <a:t>Группа1.</a:t>
            </a:r>
            <a:endParaRPr lang="ru-RU" sz="4000" b="1" dirty="0">
              <a:solidFill>
                <a:srgbClr val="9E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500726"/>
          </a:xfrm>
        </p:spPr>
        <p:txBody>
          <a:bodyPr/>
          <a:lstStyle/>
          <a:p>
            <a:r>
              <a:rPr lang="ru-RU" sz="3200" b="1" dirty="0" smtClean="0"/>
              <a:t>Почему мы говорим, что разные национальности составляют у нас один народ? Как его называют? Какой язык в нашей стране является государственным?</a:t>
            </a:r>
          </a:p>
          <a:p>
            <a:pPr>
              <a:buNone/>
            </a:pPr>
            <a:r>
              <a:rPr lang="ru-RU" sz="3200" b="1" dirty="0" smtClean="0"/>
              <a:t>Используя текст Конституции РФ, найдите подтверждение вашего ответа. Объясните, как вы это понимаете.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65125"/>
            <a:ext cx="8572560" cy="1135049"/>
          </a:xfrm>
        </p:spPr>
        <p:txBody>
          <a:bodyPr/>
          <a:lstStyle/>
          <a:p>
            <a:r>
              <a:rPr lang="ru-RU" b="1" dirty="0" smtClean="0">
                <a:solidFill>
                  <a:srgbClr val="9E0000"/>
                </a:solidFill>
              </a:rPr>
              <a:t>Группа 2.</a:t>
            </a:r>
            <a:endParaRPr lang="ru-RU" b="1" dirty="0">
              <a:solidFill>
                <a:srgbClr val="9E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15370" cy="4748227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Кто такой патриот? Назовите черты патриота</a:t>
            </a:r>
          </a:p>
          <a:p>
            <a:pPr>
              <a:buNone/>
            </a:pPr>
            <a:r>
              <a:rPr lang="ru-RU" sz="3200" b="1" dirty="0" smtClean="0"/>
              <a:t>Часто говорят: «Взрослым легко быть патриотами. А что я могу сделать для Родины мне всего 12 лет».</a:t>
            </a:r>
          </a:p>
          <a:p>
            <a:pPr>
              <a:buNone/>
            </a:pPr>
            <a:endParaRPr lang="ru-RU" sz="3200" b="1" dirty="0" smtClean="0"/>
          </a:p>
          <a:p>
            <a:r>
              <a:rPr lang="ru-RU" sz="3200" b="1" dirty="0" smtClean="0"/>
              <a:t>Как ребенок может проявить патриотизм?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E0000"/>
                </a:solidFill>
              </a:rPr>
              <a:t>Группа 3.</a:t>
            </a:r>
            <a:endParaRPr lang="ru-RU" dirty="0">
              <a:solidFill>
                <a:srgbClr val="9E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Georgia" pitchFamily="18" charset="0"/>
              </a:rPr>
              <a:t>Используя текст Конституции РФ, перечислите и  объясните, какие  имеют права субъекты Российской Федерации?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510</TotalTime>
  <Words>346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Определите  ключевое слово, связывающее все пословицы.   </vt:lpstr>
      <vt:lpstr>Наша Родина- Россия</vt:lpstr>
      <vt:lpstr>Слайд 3</vt:lpstr>
      <vt:lpstr>Слайд 4</vt:lpstr>
      <vt:lpstr>Задание группам.</vt:lpstr>
      <vt:lpstr>Субъекты Российской Федерации</vt:lpstr>
      <vt:lpstr>Группа1.</vt:lpstr>
      <vt:lpstr>Группа 2.</vt:lpstr>
      <vt:lpstr>Группа 3.</vt:lpstr>
      <vt:lpstr>Поговорим?  В одной из российских школ появилось несколько новых учеников-детей иностранных рабочих, приехавших в Россию на заработки. Эти ребята плохо говорили на русском языке, между собой общались на своём родном языке. Они подвергались за это насмешкам и придиркам со стороны двух учеников класса, бывали и драки. Когда классный руководитель на классном часе предложил обсудить их поведение, они заявили: «Мы-патриоты, мы-за Россию, на своем языке пусть разговаривают у себя дома». Некоторые ученики согласились с ними, а другие осудили их. Если бы всё это произошло в нашей школе, то какую позицию вы бы заняли? Объясните  почему?</vt:lpstr>
      <vt:lpstr>Проверь себя</vt:lpstr>
      <vt:lpstr>Слайд 12</vt:lpstr>
      <vt:lpstr>-Вставьте пропущенное слово:  наше государство называется Россия или Российская ……… -Основной  закон нашей страны называется   ………...</vt:lpstr>
      <vt:lpstr>«Патриотизм, чей бы то ни был, доказывается не словом, а делом»                                                                                                                                                 В.Г.Белинский </vt:lpstr>
      <vt:lpstr>Слайд 15</vt:lpstr>
      <vt:lpstr>Итог   работы</vt:lpstr>
      <vt:lpstr>   Ура! Играем!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Родина- Россия</dc:title>
  <dc:creator>7</dc:creator>
  <cp:lastModifiedBy>7</cp:lastModifiedBy>
  <cp:revision>54</cp:revision>
  <dcterms:created xsi:type="dcterms:W3CDTF">2016-03-09T09:25:09Z</dcterms:created>
  <dcterms:modified xsi:type="dcterms:W3CDTF">2016-03-10T12:19:58Z</dcterms:modified>
</cp:coreProperties>
</file>