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5" r:id="rId8"/>
    <p:sldId id="266" r:id="rId9"/>
    <p:sldId id="272" r:id="rId10"/>
    <p:sldId id="269" r:id="rId11"/>
    <p:sldId id="271" r:id="rId12"/>
    <p:sldId id="273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6" y="-9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A2743E27-734E-44D4-84EC-9AAFB64AB59C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5184010-354C-492E-A07C-D05A742B80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743E27-734E-44D4-84EC-9AAFB64AB59C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184010-354C-492E-A07C-D05A742B80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743E27-734E-44D4-84EC-9AAFB64AB59C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184010-354C-492E-A07C-D05A742B80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743E27-734E-44D4-84EC-9AAFB64AB59C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184010-354C-492E-A07C-D05A742B80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A2743E27-734E-44D4-84EC-9AAFB64AB59C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5184010-354C-492E-A07C-D05A742B80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743E27-734E-44D4-84EC-9AAFB64AB59C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5184010-354C-492E-A07C-D05A742B80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743E27-734E-44D4-84EC-9AAFB64AB59C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5184010-354C-492E-A07C-D05A742B80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743E27-734E-44D4-84EC-9AAFB64AB59C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184010-354C-492E-A07C-D05A742B80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743E27-734E-44D4-84EC-9AAFB64AB59C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184010-354C-492E-A07C-D05A742B80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A2743E27-734E-44D4-84EC-9AAFB64AB59C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5184010-354C-492E-A07C-D05A742B80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A2743E27-734E-44D4-84EC-9AAFB64AB59C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5184010-354C-492E-A07C-D05A742B80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A2743E27-734E-44D4-84EC-9AAFB64AB59C}" type="datetimeFigureOut">
              <a:rPr lang="ru-RU" smtClean="0"/>
              <a:pPr/>
              <a:t>23.03.2014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5184010-354C-492E-A07C-D05A742B80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Система оценки образовательных результатов в основной школе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Нормативно- правовая база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95845"/>
          </a:xfrm>
        </p:spPr>
        <p:txBody>
          <a:bodyPr/>
          <a:lstStyle/>
          <a:p>
            <a:r>
              <a:rPr lang="ru-RU" b="1" dirty="0" smtClean="0"/>
              <a:t>Постановление Правительства Российской Федерации от 30 марта 2013 г. N 286 г. Москва </a:t>
            </a:r>
          </a:p>
          <a:p>
            <a:endParaRPr lang="ru-RU" b="1" dirty="0" smtClean="0"/>
          </a:p>
          <a:p>
            <a:r>
              <a:rPr lang="ru-RU" b="1" dirty="0" smtClean="0"/>
              <a:t>"О формировании независимой системы оценки качества работы организаций, оказывающих социальные услуги» на 2013-2015 гг.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Методические рекомендации по проведению независимой системы оценки качества работы образовательных организаций</a:t>
            </a:r>
            <a:endParaRPr lang="ru-RU" dirty="0" smtClean="0"/>
          </a:p>
          <a:p>
            <a:r>
              <a:rPr lang="ru-RU" dirty="0" smtClean="0"/>
              <a:t>Опубликовано:</a:t>
            </a:r>
          </a:p>
          <a:p>
            <a:r>
              <a:rPr lang="ru-RU" dirty="0" smtClean="0"/>
              <a:t>14 октября 2013 года,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Письмо министерства </a:t>
            </a:r>
            <a:r>
              <a:rPr lang="ru-RU" b="1" dirty="0" smtClean="0"/>
              <a:t>образования</a:t>
            </a:r>
            <a:r>
              <a:rPr lang="ru-RU" dirty="0" smtClean="0"/>
              <a:t> и науки </a:t>
            </a:r>
            <a:r>
              <a:rPr lang="ru-RU" b="1" dirty="0" smtClean="0"/>
              <a:t>Хабаровского</a:t>
            </a:r>
            <a:r>
              <a:rPr lang="ru-RU" dirty="0" smtClean="0"/>
              <a:t> </a:t>
            </a:r>
            <a:r>
              <a:rPr lang="ru-RU" b="1" dirty="0" smtClean="0"/>
              <a:t>края</a:t>
            </a:r>
            <a:r>
              <a:rPr lang="ru-RU" dirty="0" smtClean="0"/>
              <a:t> от 09 июля 2013 г. № 12-12-5912 "Об организации работы по формированию </a:t>
            </a:r>
            <a:r>
              <a:rPr lang="ru-RU" b="1" dirty="0" smtClean="0"/>
              <a:t>независимой</a:t>
            </a:r>
            <a:r>
              <a:rPr lang="ru-RU" dirty="0" smtClean="0"/>
              <a:t> системы </a:t>
            </a:r>
            <a:r>
              <a:rPr lang="ru-RU" b="1" dirty="0" smtClean="0"/>
              <a:t>оценки</a:t>
            </a:r>
            <a:r>
              <a:rPr lang="ru-RU" dirty="0" smtClean="0"/>
              <a:t> </a:t>
            </a:r>
            <a:r>
              <a:rPr lang="ru-RU" b="1" dirty="0" smtClean="0"/>
              <a:t>качества</a:t>
            </a:r>
            <a:r>
              <a:rPr lang="ru-RU" dirty="0" smtClean="0"/>
              <a:t> </a:t>
            </a:r>
            <a:r>
              <a:rPr lang="ru-RU" b="1" dirty="0" smtClean="0"/>
              <a:t>образования</a:t>
            </a:r>
            <a:r>
              <a:rPr lang="ru-RU" dirty="0" smtClean="0"/>
              <a:t>".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95845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ПРИКАЗ</a:t>
            </a:r>
            <a:r>
              <a:rPr lang="ru-RU" dirty="0" smtClean="0"/>
              <a:t> </a:t>
            </a:r>
            <a:r>
              <a:rPr lang="ru-RU" b="1" dirty="0" smtClean="0"/>
              <a:t>от 26 июня 2013 г. N 20</a:t>
            </a:r>
            <a:endParaRPr lang="ru-RU" dirty="0" smtClean="0"/>
          </a:p>
          <a:p>
            <a:r>
              <a:rPr lang="ru-RU" b="1" dirty="0" smtClean="0"/>
              <a:t>МИНИСТЕРСТВО ОБРАЗОВАНИЯ И НАУКИ ХАБАРОВСКОГО КРАЯ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b="1" dirty="0" smtClean="0"/>
              <a:t>ОБ УТВЕРЖДЕНИИ БАЗОВОГО (ОТРАСЛЕВОГО) ПЕРЕЧНЯ ПОКАЗАТЕЛЕЙ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ЭФФЕКТИВНОСТИ ДЕЯТЕЛЬНОСТИ РУКОВОДИТЕЛЕЙ И ПЕДАГОГИЧЕСКИХ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РАБОТНИКОВ ГОСУДАРСТВЕННЫХ (МУНИЦИПАЛЬНЫХ) ОБРАЗОВАТЕЛЬНЫХ ОРГАНИЗАЦИЙ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Федеральный уровень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Закон « Об образовании в Российской Федерации»</a:t>
            </a:r>
          </a:p>
          <a:p>
            <a:pPr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r>
              <a:rPr lang="ru-RU" b="1" dirty="0" smtClean="0">
                <a:solidFill>
                  <a:srgbClr val="FF0000"/>
                </a:solidFill>
              </a:rPr>
              <a:t>Статья 6. </a:t>
            </a:r>
            <a:r>
              <a:rPr lang="ru-RU" b="1" dirty="0" smtClean="0"/>
              <a:t>Полномочия федеральных органов государственной власти в сфере образования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1. К полномочиям федеральных органов государственной власти в сфере образования относятся:</a:t>
            </a:r>
          </a:p>
          <a:p>
            <a:pPr>
              <a:buNone/>
            </a:pPr>
            <a:r>
              <a:rPr lang="ru-RU" dirty="0" smtClean="0"/>
              <a:t>13) обеспечение осуществления мониторинга в системе образования на федеральном уровне;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842493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Статья 8. </a:t>
            </a:r>
            <a:r>
              <a:rPr lang="ru-RU" sz="3200" b="1" dirty="0"/>
              <a:t>Полномочия органов государственной власти субъектов Российской Федерации в сфере образования</a:t>
            </a:r>
            <a:endParaRPr lang="ru-RU" sz="3200" dirty="0"/>
          </a:p>
          <a:p>
            <a:r>
              <a:rPr lang="ru-RU" sz="3200" dirty="0"/>
              <a:t>1. К полномочиям органов государственной власти субъектов Российской Федерации в сфере образования относятся:</a:t>
            </a:r>
          </a:p>
          <a:p>
            <a:r>
              <a:rPr lang="ru-RU" sz="3200" dirty="0"/>
              <a:t>11) обеспечение осуществления мониторинга в системе образования на уровне субъектов Российской Федерации;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196752"/>
            <a:ext cx="763284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Статья 10. </a:t>
            </a:r>
            <a:r>
              <a:rPr lang="ru-RU" sz="3200" b="1" dirty="0"/>
              <a:t>Структура системы образования</a:t>
            </a:r>
            <a:endParaRPr lang="ru-RU" sz="3200" dirty="0"/>
          </a:p>
          <a:p>
            <a:pPr lvl="0"/>
            <a:r>
              <a:rPr lang="ru-RU" sz="3200" dirty="0"/>
              <a:t>Система образования включает в себя:</a:t>
            </a:r>
          </a:p>
          <a:p>
            <a:r>
              <a:rPr lang="ru-RU" sz="3200" dirty="0"/>
              <a:t>4) организации, осуществляющие обеспечение образовательной деятельности, оценку качества образования;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476672"/>
            <a:ext cx="77768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 </a:t>
            </a:r>
            <a:r>
              <a:rPr lang="ru-RU" sz="3200" b="1" dirty="0">
                <a:solidFill>
                  <a:srgbClr val="FF0000"/>
                </a:solidFill>
              </a:rPr>
              <a:t>Статья 28. </a:t>
            </a:r>
            <a:r>
              <a:rPr lang="ru-RU" sz="3200" b="1" dirty="0"/>
              <a:t>Компетенция, права, обязанности и ответственность образовательной </a:t>
            </a:r>
            <a:r>
              <a:rPr lang="ru-RU" sz="3200" b="1" dirty="0" smtClean="0"/>
              <a:t>организации</a:t>
            </a:r>
          </a:p>
          <a:p>
            <a:endParaRPr lang="ru-RU" sz="3200" b="1" dirty="0"/>
          </a:p>
          <a:p>
            <a:endParaRPr lang="ru-RU" sz="3200" dirty="0"/>
          </a:p>
          <a:p>
            <a:r>
              <a:rPr lang="ru-RU" sz="3200" dirty="0"/>
              <a:t>13) проведение </a:t>
            </a:r>
            <a:r>
              <a:rPr lang="ru-RU" sz="3200" dirty="0" err="1">
                <a:solidFill>
                  <a:srgbClr val="00B0F0"/>
                </a:solidFill>
              </a:rPr>
              <a:t>самообследования</a:t>
            </a:r>
            <a:r>
              <a:rPr lang="ru-RU" sz="3200" dirty="0"/>
              <a:t>, обеспечение функционирования внутренней системы оценки качества образования;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92696"/>
            <a:ext cx="806489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Статья 29. </a:t>
            </a:r>
            <a:r>
              <a:rPr lang="ru-RU" sz="2800" b="1" dirty="0"/>
              <a:t>Информационная открытость образовательной </a:t>
            </a:r>
            <a:r>
              <a:rPr lang="ru-RU" sz="2800" b="1" dirty="0" smtClean="0"/>
              <a:t>организации</a:t>
            </a:r>
          </a:p>
          <a:p>
            <a:endParaRPr lang="ru-RU" sz="2800" dirty="0"/>
          </a:p>
          <a:p>
            <a:r>
              <a:rPr lang="ru-RU" sz="2800" dirty="0"/>
              <a:t>3) </a:t>
            </a:r>
            <a:r>
              <a:rPr lang="ru-RU" sz="2800" dirty="0" smtClean="0"/>
              <a:t>отчет </a:t>
            </a:r>
            <a:r>
              <a:rPr lang="ru-RU" sz="2800" dirty="0"/>
              <a:t>о результатах </a:t>
            </a:r>
            <a:r>
              <a:rPr lang="ru-RU" sz="2800" dirty="0" err="1"/>
              <a:t>самообследования</a:t>
            </a:r>
            <a:r>
              <a:rPr lang="ru-RU" sz="2800" dirty="0"/>
              <a:t>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924944"/>
            <a:ext cx="828092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Статья 89. </a:t>
            </a:r>
            <a:r>
              <a:rPr lang="ru-RU" sz="2800" b="1" dirty="0" smtClean="0"/>
              <a:t>Управление системой образования</a:t>
            </a:r>
            <a:endParaRPr lang="ru-RU" sz="2800" dirty="0" smtClean="0"/>
          </a:p>
          <a:p>
            <a:pPr lvl="0"/>
            <a:r>
              <a:rPr lang="ru-RU" sz="2800" dirty="0" smtClean="0"/>
              <a:t>Управление системой образования включает в себя:</a:t>
            </a:r>
          </a:p>
          <a:p>
            <a:pPr lvl="0"/>
            <a:r>
              <a:rPr lang="ru-RU" sz="2800" dirty="0" smtClean="0"/>
              <a:t>4) проведение мониторинга в системе образования;</a:t>
            </a:r>
          </a:p>
          <a:p>
            <a:pPr lvl="0"/>
            <a:r>
              <a:rPr lang="ru-RU" sz="2800" dirty="0" smtClean="0"/>
              <a:t>7) независимую оценку качества образования, </a:t>
            </a:r>
            <a:endParaRPr lang="ru-RU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Статья 95. Независимая оценка качества образования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dirty="0" smtClean="0"/>
              <a:t>Независимая оценка качества образования осуществляется в отношении организаций, осуществляющих образовательную деятельность,</a:t>
            </a:r>
          </a:p>
          <a:p>
            <a:pPr lvl="0"/>
            <a:r>
              <a:rPr lang="ru-RU" dirty="0" smtClean="0"/>
              <a:t> и реализуемых ими образовательных программ </a:t>
            </a:r>
          </a:p>
          <a:p>
            <a:pPr lvl="0"/>
            <a:endParaRPr lang="ru-RU" dirty="0" smtClean="0"/>
          </a:p>
          <a:p>
            <a:pPr lvl="0">
              <a:buNone/>
            </a:pPr>
            <a:r>
              <a:rPr lang="ru-RU" dirty="0" smtClean="0"/>
              <a:t>в целях определения соответствия предоставляемого образования потребностям физического лица и юридического лица, в интересах которых осуществляется образовательная </a:t>
            </a:r>
            <a:r>
              <a:rPr lang="ru-RU" dirty="0" smtClean="0"/>
              <a:t>деятельность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95845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Постановление Правительства </a:t>
            </a:r>
            <a:r>
              <a:rPr lang="ru-RU" dirty="0" smtClean="0"/>
              <a:t>Российской Федерации от 05 августа 2013 г. № 662 «Об осуществлении мониторинга системы образования».</a:t>
            </a:r>
          </a:p>
          <a:p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Приказ Министерства образования </a:t>
            </a:r>
            <a:r>
              <a:rPr lang="ru-RU" dirty="0" smtClean="0"/>
              <a:t>и науки Российской Федерации от 14 июня 2013 г. № 462 «Об утверждении порядка проведения </a:t>
            </a:r>
            <a:r>
              <a:rPr lang="ru-RU" dirty="0" err="1" smtClean="0"/>
              <a:t>самообследования</a:t>
            </a:r>
            <a:r>
              <a:rPr lang="ru-RU" dirty="0" smtClean="0"/>
              <a:t> образовательной организацией».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Указ Президента Российской Федерации от 7 мая 2012 г. № 597 «О мероприятиях по реализации государственной социальной политики»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187</TotalTime>
  <Words>387</Words>
  <Application>Microsoft Office PowerPoint</Application>
  <PresentationFormat>Экран (4:3)</PresentationFormat>
  <Paragraphs>48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Литейная</vt:lpstr>
      <vt:lpstr>Система оценки образовательных результатов в основной школе</vt:lpstr>
      <vt:lpstr>Федеральный уровень</vt:lpstr>
      <vt:lpstr>Слайд 3</vt:lpstr>
      <vt:lpstr>Слайд 4</vt:lpstr>
      <vt:lpstr>Слайд 5</vt:lpstr>
      <vt:lpstr>Слайд 6</vt:lpstr>
      <vt:lpstr>Статья 95. Независимая оценка качества образования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оценки образовательных результатов в основной школе</dc:title>
  <dc:creator>Админ</dc:creator>
  <cp:lastModifiedBy>Админ</cp:lastModifiedBy>
  <cp:revision>19</cp:revision>
  <dcterms:created xsi:type="dcterms:W3CDTF">2014-03-20T01:33:12Z</dcterms:created>
  <dcterms:modified xsi:type="dcterms:W3CDTF">2014-03-23T03:26:07Z</dcterms:modified>
</cp:coreProperties>
</file>