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4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573"/>
            <a:ext cx="7772400" cy="5715683"/>
          </a:xfrm>
        </p:spPr>
        <p:txBody>
          <a:bodyPr/>
          <a:lstStyle/>
          <a:p>
            <a:r>
              <a:rPr lang="ru-RU" sz="5400" b="1" dirty="0" smtClean="0"/>
              <a:t>Система оценки </a:t>
            </a:r>
            <a:br>
              <a:rPr lang="ru-RU" sz="5400" b="1" dirty="0" smtClean="0"/>
            </a:br>
            <a:r>
              <a:rPr lang="ru-RU" sz="5400" b="1" dirty="0" smtClean="0"/>
              <a:t>в соответствии </a:t>
            </a:r>
            <a:br>
              <a:rPr lang="ru-RU" sz="5400" b="1" dirty="0" smtClean="0"/>
            </a:br>
            <a:r>
              <a:rPr lang="ru-RU" sz="5400" b="1" dirty="0" smtClean="0"/>
              <a:t>с современными требованиями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704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Практикум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Фрагмент примерной основной образовательной программы основного общего образования п. 1.3.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84984"/>
            <a:ext cx="291103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83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Сегодня  выпускник школы XXI века должен: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уметь самостоятельно приобретать знания; 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применять их на практике для решения разнообразных проблем; 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работать с различной информацией, анализировать, обобщать, аргументировать; 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самостоятельно критически мыслить, искать рациональные пути в решении проблем; 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быть коммуникабельным, контактным в различных социальных группах, гибким в меняющихся жизненных ситуациях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9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Развитие </a:t>
            </a:r>
            <a:r>
              <a:rPr lang="ru-RU" b="1" dirty="0">
                <a:solidFill>
                  <a:schemeClr val="tx1"/>
                </a:solidFill>
              </a:rPr>
              <a:t>мыслительных навыков учащихся, необходимых не только в учебе, но и в обычной жизни (умение  принимать взвешенные решения, работать с информацией, анализировать различные стороны явлений и др</a:t>
            </a:r>
            <a:r>
              <a:rPr lang="ru-RU" b="1" dirty="0" smtClean="0">
                <a:solidFill>
                  <a:schemeClr val="tx1"/>
                </a:solidFill>
              </a:rPr>
              <a:t>.).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Вопросы:</a:t>
            </a:r>
            <a:endParaRPr lang="ru-RU" b="1" u="sng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Как </a:t>
            </a:r>
            <a:r>
              <a:rPr lang="ru-RU" b="1" dirty="0">
                <a:solidFill>
                  <a:schemeClr val="tx1"/>
                </a:solidFill>
              </a:rPr>
              <a:t>учить детей без принуждения?</a:t>
            </a:r>
          </a:p>
          <a:p>
            <a:r>
              <a:rPr lang="ru-RU" b="1" dirty="0">
                <a:solidFill>
                  <a:schemeClr val="tx1"/>
                </a:solidFill>
              </a:rPr>
              <a:t> Как помочь им раскрыть свои возможности?</a:t>
            </a:r>
          </a:p>
          <a:p>
            <a:r>
              <a:rPr lang="ru-RU" b="1" dirty="0">
                <a:solidFill>
                  <a:schemeClr val="tx1"/>
                </a:solidFill>
              </a:rPr>
              <a:t> Как сделать предмет интересным для всех?</a:t>
            </a:r>
          </a:p>
          <a:p>
            <a:r>
              <a:rPr lang="ru-RU" b="1" dirty="0">
                <a:solidFill>
                  <a:schemeClr val="tx1"/>
                </a:solidFill>
              </a:rPr>
              <a:t> Как дать стимул к творчеству</a:t>
            </a:r>
            <a:r>
              <a:rPr lang="ru-RU" b="1" dirty="0" smtClean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025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600200"/>
          </a:xfrm>
        </p:spPr>
        <p:txBody>
          <a:bodyPr/>
          <a:lstStyle/>
          <a:p>
            <a:r>
              <a:rPr lang="ru-RU" dirty="0" smtClean="0"/>
              <a:t>ИНСЕРТ</a:t>
            </a:r>
            <a:br>
              <a:rPr lang="ru-RU" dirty="0" smtClean="0"/>
            </a:br>
            <a:r>
              <a:rPr lang="ru-RU" sz="3200" dirty="0" smtClean="0"/>
              <a:t>(приём критического мышления)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Критическое мышление </a:t>
            </a:r>
            <a:r>
              <a:rPr lang="ru-RU" dirty="0">
                <a:solidFill>
                  <a:schemeClr val="tx1"/>
                </a:solidFill>
              </a:rPr>
              <a:t>- направленное мышление, которое отличается логичностью и умением учесть свою точку зрения и другие мнения, а если необходимо, то отказаться от собственных предубеждений.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Инсерт</a:t>
            </a:r>
            <a:r>
              <a:rPr lang="ru-RU" dirty="0">
                <a:solidFill>
                  <a:schemeClr val="tx1"/>
                </a:solidFill>
              </a:rPr>
              <a:t> - маркировка текста на полях значками по мере его чтения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Делает зримым процесс накопления информации</a:t>
            </a:r>
          </a:p>
          <a:p>
            <a:r>
              <a:rPr lang="ru-RU" dirty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V</a:t>
            </a:r>
            <a:r>
              <a:rPr lang="ru-RU" dirty="0">
                <a:solidFill>
                  <a:schemeClr val="tx1"/>
                </a:solidFill>
              </a:rPr>
              <a:t>» – уже знал</a:t>
            </a:r>
          </a:p>
          <a:p>
            <a:r>
              <a:rPr lang="ru-RU" dirty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+</a:t>
            </a:r>
            <a:r>
              <a:rPr lang="ru-RU" dirty="0">
                <a:solidFill>
                  <a:schemeClr val="tx1"/>
                </a:solidFill>
              </a:rPr>
              <a:t>» – новое</a:t>
            </a:r>
          </a:p>
          <a:p>
            <a:r>
              <a:rPr lang="ru-RU" dirty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dirty="0">
                <a:solidFill>
                  <a:schemeClr val="tx1"/>
                </a:solidFill>
              </a:rPr>
              <a:t>» – думал иначе</a:t>
            </a:r>
          </a:p>
          <a:p>
            <a:r>
              <a:rPr lang="ru-RU" dirty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?</a:t>
            </a:r>
            <a:r>
              <a:rPr lang="ru-RU" dirty="0">
                <a:solidFill>
                  <a:schemeClr val="tx1"/>
                </a:solidFill>
              </a:rPr>
              <a:t>» – не понял, есть вопросы.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1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Инсерт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Этот прием работает и на стадии осмысления.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Для </a:t>
            </a:r>
            <a:r>
              <a:rPr lang="ru-RU" b="1" dirty="0">
                <a:solidFill>
                  <a:schemeClr val="tx1"/>
                </a:solidFill>
              </a:rPr>
              <a:t>заполнения таблицы вам понадобится вновь вернуться к тексту, таким образом, обеспечивается вдумчивое, внимательное чтение.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Технологический </a:t>
            </a:r>
            <a:r>
              <a:rPr lang="ru-RU" b="1" dirty="0">
                <a:solidFill>
                  <a:schemeClr val="tx1"/>
                </a:solidFill>
              </a:rPr>
              <a:t>прием «</a:t>
            </a:r>
            <a:r>
              <a:rPr lang="ru-RU" b="1" dirty="0" err="1">
                <a:solidFill>
                  <a:schemeClr val="tx1"/>
                </a:solidFill>
              </a:rPr>
              <a:t>Инсерт</a:t>
            </a:r>
            <a:r>
              <a:rPr lang="ru-RU" b="1" dirty="0">
                <a:solidFill>
                  <a:schemeClr val="tx1"/>
                </a:solidFill>
              </a:rPr>
              <a:t>» и таблица «</a:t>
            </a:r>
            <a:r>
              <a:rPr lang="ru-RU" b="1" dirty="0" err="1">
                <a:solidFill>
                  <a:schemeClr val="tx1"/>
                </a:solidFill>
              </a:rPr>
              <a:t>Инсерт</a:t>
            </a:r>
            <a:r>
              <a:rPr lang="ru-RU" b="1" dirty="0">
                <a:solidFill>
                  <a:schemeClr val="tx1"/>
                </a:solidFill>
              </a:rPr>
              <a:t>» сделают зримыми процесс накопления информации, путь от «старого» знания к «новому».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Важным </a:t>
            </a:r>
            <a:r>
              <a:rPr lang="ru-RU" b="1" dirty="0">
                <a:solidFill>
                  <a:schemeClr val="tx1"/>
                </a:solidFill>
              </a:rPr>
              <a:t>этапом работы станет обсуждение </a:t>
            </a:r>
          </a:p>
        </p:txBody>
      </p:sp>
    </p:spTree>
    <p:extLst>
      <p:ext uri="{BB962C8B-B14F-4D97-AF65-F5344CB8AC3E}">
        <p14:creationId xmlns:p14="http://schemas.microsoft.com/office/powerpoint/2010/main" val="233946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Инсерт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Текст читается дозированно.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После </a:t>
            </a:r>
            <a:r>
              <a:rPr lang="ru-RU" sz="2800" b="1" dirty="0">
                <a:solidFill>
                  <a:schemeClr val="tx1"/>
                </a:solidFill>
              </a:rPr>
              <a:t>каждой смысловой части обязательно делается остановка.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Во </a:t>
            </a:r>
            <a:r>
              <a:rPr lang="ru-RU" sz="2800" b="1" dirty="0">
                <a:solidFill>
                  <a:schemeClr val="tx1"/>
                </a:solidFill>
              </a:rPr>
              <a:t>время «стопа» идет обсуждение или проблемного вопроса, или коллективный поиск ответа на основной вопрос темы, или дается какое-то задание, которое выполняется в группах или индивидуально.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1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ru-RU" dirty="0" err="1"/>
              <a:t>Инсерт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При </a:t>
            </a:r>
            <a:r>
              <a:rPr lang="ru-RU" b="1" dirty="0">
                <a:solidFill>
                  <a:schemeClr val="tx1"/>
                </a:solidFill>
              </a:rPr>
              <a:t>повторном чтении учащиеся заполняют таблицу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363507"/>
              </p:ext>
            </p:extLst>
          </p:nvPr>
        </p:nvGraphicFramePr>
        <p:xfrm>
          <a:off x="539552" y="2636912"/>
          <a:ext cx="8064896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v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+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-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?</a:t>
                      </a:r>
                      <a:endParaRPr lang="ru-RU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Уже</a:t>
                      </a:r>
                      <a:r>
                        <a:rPr lang="ru-RU" b="1" baseline="0" dirty="0" smtClean="0"/>
                        <a:t> знал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Новое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Думал иначе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Не понял. </a:t>
                      </a:r>
                    </a:p>
                    <a:p>
                      <a:pPr algn="ctr"/>
                      <a:r>
                        <a:rPr lang="ru-RU" b="1" dirty="0" smtClean="0"/>
                        <a:t>Есть вопросы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09120"/>
            <a:ext cx="223921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1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ru-RU" sz="4400" dirty="0" err="1" smtClean="0"/>
              <a:t>Инсерт</a:t>
            </a:r>
            <a:r>
              <a:rPr lang="ru-RU" sz="4400" dirty="0" smtClean="0"/>
              <a:t> «Выделение цветом»</a:t>
            </a:r>
            <a:br>
              <a:rPr lang="ru-RU" sz="4400" dirty="0" smtClean="0"/>
            </a:br>
            <a:r>
              <a:rPr lang="ru-RU" sz="3200" dirty="0" smtClean="0"/>
              <a:t>(маркировочное чтение)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chemeClr val="tx1"/>
                </a:solidFill>
              </a:rPr>
              <a:t>Задание </a:t>
            </a:r>
            <a:r>
              <a:rPr lang="ru-RU" b="1" u="sng" dirty="0">
                <a:solidFill>
                  <a:schemeClr val="tx1"/>
                </a:solidFill>
              </a:rPr>
              <a:t>учащимся </a:t>
            </a:r>
            <a:r>
              <a:rPr lang="ru-RU" b="1" dirty="0">
                <a:solidFill>
                  <a:schemeClr val="tx1"/>
                </a:solidFill>
              </a:rPr>
              <a:t>– прочитать учебный текст, заранее перенесенный учителем на компьютеры и интерактивную доску, промаркировать информационные единицы текста в соответствии с тремя позициями: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это мы уже знаем» </a:t>
            </a:r>
            <a:r>
              <a:rPr lang="ru-RU" b="1" dirty="0">
                <a:solidFill>
                  <a:schemeClr val="tx1"/>
                </a:solidFill>
              </a:rPr>
              <a:t>(синий цвет),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rgbClr val="7030A0"/>
                </a:solidFill>
              </a:rPr>
              <a:t>«</a:t>
            </a:r>
            <a:r>
              <a:rPr lang="ru-RU" b="1" dirty="0">
                <a:solidFill>
                  <a:srgbClr val="7030A0"/>
                </a:solidFill>
              </a:rPr>
              <a:t>это мы не поняли» </a:t>
            </a:r>
            <a:r>
              <a:rPr lang="ru-RU" b="1" dirty="0">
                <a:solidFill>
                  <a:schemeClr val="tx1"/>
                </a:solidFill>
              </a:rPr>
              <a:t>(фиолетовый цвет),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«</a:t>
            </a:r>
            <a:r>
              <a:rPr lang="ru-RU" b="1" dirty="0">
                <a:solidFill>
                  <a:srgbClr val="00B050"/>
                </a:solidFill>
              </a:rPr>
              <a:t>это для нас новая информация» </a:t>
            </a:r>
            <a:r>
              <a:rPr lang="ru-RU" b="1" dirty="0">
                <a:solidFill>
                  <a:schemeClr val="tx1"/>
                </a:solidFill>
              </a:rPr>
              <a:t>(зеленый цвет).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Получившаяся </a:t>
            </a:r>
            <a:r>
              <a:rPr lang="ru-RU" b="1" dirty="0">
                <a:solidFill>
                  <a:schemeClr val="tx1"/>
                </a:solidFill>
              </a:rPr>
              <a:t>«картинка» дает визуальное представление о степени осведомленности по теме, сигнализирует о моментах </a:t>
            </a:r>
            <a:r>
              <a:rPr lang="ru-RU" b="1" dirty="0" smtClean="0">
                <a:solidFill>
                  <a:schemeClr val="tx1"/>
                </a:solidFill>
              </a:rPr>
              <a:t>непонимания.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Далее </a:t>
            </a:r>
            <a:r>
              <a:rPr lang="ru-RU" b="1" dirty="0">
                <a:solidFill>
                  <a:schemeClr val="tx1"/>
                </a:solidFill>
              </a:rPr>
              <a:t>следует организовать </a:t>
            </a:r>
            <a:r>
              <a:rPr lang="ru-RU" b="1" u="sng" dirty="0">
                <a:solidFill>
                  <a:schemeClr val="tx1"/>
                </a:solidFill>
              </a:rPr>
              <a:t>процесс переработки информации</a:t>
            </a:r>
            <a:r>
              <a:rPr lang="ru-RU" b="1" dirty="0">
                <a:solidFill>
                  <a:schemeClr val="tx1"/>
                </a:solidFill>
              </a:rPr>
              <a:t>: ученик должен скопировать из исходного текста тезисы, требующие усвоения, из них составить новый документ, сохранить его на личном электронном носителе или вывести на печать.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Каждый </a:t>
            </a:r>
            <a:r>
              <a:rPr lang="ru-RU" b="1" dirty="0">
                <a:solidFill>
                  <a:schemeClr val="tx1"/>
                </a:solidFill>
              </a:rPr>
              <a:t>ученик работает индивидуально на персональном компьютере; возможно экспонирование наработанного через проектор, чтобы обеспечить доступ класса к работе каждого.</a:t>
            </a:r>
          </a:p>
        </p:txBody>
      </p:sp>
    </p:spTree>
    <p:extLst>
      <p:ext uri="{BB962C8B-B14F-4D97-AF65-F5344CB8AC3E}">
        <p14:creationId xmlns:p14="http://schemas.microsoft.com/office/powerpoint/2010/main" val="42408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Инсерт</a:t>
            </a:r>
            <a:r>
              <a:rPr lang="ru-RU" dirty="0" smtClean="0"/>
              <a:t>. Варианты.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589642"/>
              </p:ext>
            </p:extLst>
          </p:nvPr>
        </p:nvGraphicFramePr>
        <p:xfrm>
          <a:off x="1547664" y="2420888"/>
          <a:ext cx="5976664" cy="150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v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+</a:t>
                      </a:r>
                      <a:endParaRPr lang="ru-RU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Уже</a:t>
                      </a:r>
                      <a:r>
                        <a:rPr lang="ru-RU" b="1" baseline="0" dirty="0" smtClean="0"/>
                        <a:t> знал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Новое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590380"/>
              </p:ext>
            </p:extLst>
          </p:nvPr>
        </p:nvGraphicFramePr>
        <p:xfrm>
          <a:off x="1547664" y="4581128"/>
          <a:ext cx="6096000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v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+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/>
                        <a:t>?</a:t>
                      </a:r>
                      <a:endParaRPr lang="ru-RU" sz="4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Уже</a:t>
                      </a:r>
                      <a:r>
                        <a:rPr lang="ru-RU" b="1" baseline="0" dirty="0" smtClean="0"/>
                        <a:t> знал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Новое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Не понял. </a:t>
                      </a:r>
                    </a:p>
                    <a:p>
                      <a:pPr algn="ctr"/>
                      <a:r>
                        <a:rPr lang="ru-RU" b="1" dirty="0" smtClean="0"/>
                        <a:t>Есть вопросы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8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</TotalTime>
  <Words>493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Система оценки  в соответствии  с современными требованиями</vt:lpstr>
      <vt:lpstr>Сегодня  выпускник школы XXI века должен:</vt:lpstr>
      <vt:lpstr>Цели и задачи учителя</vt:lpstr>
      <vt:lpstr>ИНСЕРТ (приём критического мышления)</vt:lpstr>
      <vt:lpstr>Инсерт </vt:lpstr>
      <vt:lpstr>Инсерт </vt:lpstr>
      <vt:lpstr>Инсерт </vt:lpstr>
      <vt:lpstr>Инсерт «Выделение цветом» (маркировочное чтение)</vt:lpstr>
      <vt:lpstr>Инсерт. Варианты.</vt:lpstr>
      <vt:lpstr>Практикум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 в соответствии  с современными требованиями</dc:title>
  <dc:creator>Яковенко</dc:creator>
  <cp:lastModifiedBy>Яковенко</cp:lastModifiedBy>
  <cp:revision>13</cp:revision>
  <dcterms:created xsi:type="dcterms:W3CDTF">2014-03-22T00:16:02Z</dcterms:created>
  <dcterms:modified xsi:type="dcterms:W3CDTF">2014-03-22T01:32:59Z</dcterms:modified>
</cp:coreProperties>
</file>