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3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26" y="-9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E2A08-F226-4692-B1D4-E60A39B79E17}" type="datetimeFigureOut">
              <a:rPr lang="ru-RU" smtClean="0"/>
              <a:pPr/>
              <a:t>23.03.2014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101DA-E058-47AC-8046-1F1C3EF18D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E2A08-F226-4692-B1D4-E60A39B79E17}" type="datetimeFigureOut">
              <a:rPr lang="ru-RU" smtClean="0"/>
              <a:pPr/>
              <a:t>23.03.2014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101DA-E058-47AC-8046-1F1C3EF18D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E2A08-F226-4692-B1D4-E60A39B79E17}" type="datetimeFigureOut">
              <a:rPr lang="ru-RU" smtClean="0"/>
              <a:pPr/>
              <a:t>23.03.2014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101DA-E058-47AC-8046-1F1C3EF18D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E2A08-F226-4692-B1D4-E60A39B79E17}" type="datetimeFigureOut">
              <a:rPr lang="ru-RU" smtClean="0"/>
              <a:pPr/>
              <a:t>23.03.2014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101DA-E058-47AC-8046-1F1C3EF18D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E2A08-F226-4692-B1D4-E60A39B79E17}" type="datetimeFigureOut">
              <a:rPr lang="ru-RU" smtClean="0"/>
              <a:pPr/>
              <a:t>23.03.2014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101DA-E058-47AC-8046-1F1C3EF18D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E2A08-F226-4692-B1D4-E60A39B79E17}" type="datetimeFigureOut">
              <a:rPr lang="ru-RU" smtClean="0"/>
              <a:pPr/>
              <a:t>23.03.2014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101DA-E058-47AC-8046-1F1C3EF18D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E2A08-F226-4692-B1D4-E60A39B79E17}" type="datetimeFigureOut">
              <a:rPr lang="ru-RU" smtClean="0"/>
              <a:pPr/>
              <a:t>23.03.2014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101DA-E058-47AC-8046-1F1C3EF18D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E2A08-F226-4692-B1D4-E60A39B79E17}" type="datetimeFigureOut">
              <a:rPr lang="ru-RU" smtClean="0"/>
              <a:pPr/>
              <a:t>23.03.2014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101DA-E058-47AC-8046-1F1C3EF18D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E2A08-F226-4692-B1D4-E60A39B79E17}" type="datetimeFigureOut">
              <a:rPr lang="ru-RU" smtClean="0"/>
              <a:pPr/>
              <a:t>23.03.2014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101DA-E058-47AC-8046-1F1C3EF18D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E2A08-F226-4692-B1D4-E60A39B79E17}" type="datetimeFigureOut">
              <a:rPr lang="ru-RU" smtClean="0"/>
              <a:pPr/>
              <a:t>23.03.2014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101DA-E058-47AC-8046-1F1C3EF18D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E2A08-F226-4692-B1D4-E60A39B79E17}" type="datetimeFigureOut">
              <a:rPr lang="ru-RU" smtClean="0"/>
              <a:pPr/>
              <a:t>23.03.2014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9F101DA-E058-47AC-8046-1F1C3EF18D1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DE2A08-F226-4692-B1D4-E60A39B79E17}" type="datetimeFigureOut">
              <a:rPr lang="ru-RU" smtClean="0"/>
              <a:pPr/>
              <a:t>23.03.2014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9F101DA-E058-47AC-8046-1F1C3EF18D15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Выявление показателей и индикаторов, определяющих качество образования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практикум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980728"/>
            <a:ext cx="8748464" cy="2871192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Показатель</a:t>
            </a:r>
            <a:r>
              <a:rPr lang="ru-RU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это </a:t>
            </a:r>
            <a:r>
              <a:rPr lang="ru-RU" sz="3200" b="1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ДАННЫЕ </a:t>
            </a:r>
            <a:r>
              <a:rPr lang="ru-RU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 которым можно судить о:</a:t>
            </a:r>
            <a:br>
              <a:rPr lang="ru-RU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развитии,</a:t>
            </a:r>
            <a:r>
              <a:rPr lang="ru-RU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ходе</a:t>
            </a:r>
            <a:r>
              <a:rPr lang="ru-RU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br>
              <a:rPr lang="ru-RU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32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состоянии        </a:t>
            </a:r>
            <a:r>
              <a:rPr lang="ru-RU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чего либо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3200" dirty="0" smtClean="0">
                <a:latin typeface="Arial" pitchFamily="34" charset="0"/>
                <a:cs typeface="Arial" pitchFamily="34" charset="0"/>
              </a:rPr>
            </a:b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3016"/>
            <a:ext cx="8229600" cy="2751584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sz="2800" dirty="0" smtClean="0">
                <a:latin typeface="Arial" charset="0"/>
              </a:rPr>
              <a:t> </a:t>
            </a:r>
            <a:r>
              <a:rPr lang="ru-RU" sz="3200" dirty="0" smtClean="0">
                <a:solidFill>
                  <a:schemeClr val="accent5">
                    <a:lumMod val="50000"/>
                  </a:schemeClr>
                </a:solidFill>
                <a:latin typeface="Arial" charset="0"/>
              </a:rPr>
              <a:t>Индикатор</a:t>
            </a:r>
            <a:r>
              <a:rPr lang="ru-RU" sz="3200" dirty="0" smtClean="0">
                <a:latin typeface="Arial" charset="0"/>
              </a:rPr>
              <a:t>- это </a:t>
            </a:r>
            <a:r>
              <a:rPr lang="ru-RU" sz="3200" b="1" i="1" u="sng" dirty="0" smtClean="0">
                <a:latin typeface="Arial" charset="0"/>
              </a:rPr>
              <a:t>ИНСТРУМЕНТ, </a:t>
            </a:r>
          </a:p>
          <a:p>
            <a:pPr>
              <a:buNone/>
            </a:pPr>
            <a:r>
              <a:rPr lang="ru-RU" sz="3200" dirty="0" smtClean="0">
                <a:latin typeface="Arial" charset="0"/>
              </a:rPr>
              <a:t>который помогает </a:t>
            </a:r>
            <a:r>
              <a:rPr lang="ru-RU" sz="3200" b="1" dirty="0" smtClean="0">
                <a:solidFill>
                  <a:srgbClr val="FF0000"/>
                </a:solidFill>
                <a:latin typeface="Arial" charset="0"/>
              </a:rPr>
              <a:t>описать </a:t>
            </a:r>
            <a:r>
              <a:rPr lang="ru-RU" sz="3200" dirty="0" smtClean="0">
                <a:latin typeface="Arial" charset="0"/>
              </a:rPr>
              <a:t>состояние системы образования </a:t>
            </a:r>
            <a:endParaRPr lang="ru-RU" sz="3200" dirty="0" smtClean="0">
              <a:latin typeface="Arial" charset="0"/>
            </a:endParaRPr>
          </a:p>
          <a:p>
            <a:pPr>
              <a:buNone/>
            </a:pPr>
            <a:r>
              <a:rPr lang="ru-RU" sz="3200" dirty="0" smtClean="0">
                <a:latin typeface="Arial" charset="0"/>
              </a:rPr>
              <a:t>(</a:t>
            </a:r>
            <a:r>
              <a:rPr lang="ru-RU" sz="3200" dirty="0" smtClean="0">
                <a:latin typeface="Arial" charset="0"/>
              </a:rPr>
              <a:t>или определенных ее частей) </a:t>
            </a:r>
            <a:endParaRPr lang="ru-RU" sz="3200" dirty="0" smtClean="0">
              <a:latin typeface="Arial" charset="0"/>
            </a:endParaRPr>
          </a:p>
          <a:p>
            <a:pPr>
              <a:buNone/>
            </a:pPr>
            <a:r>
              <a:rPr lang="ru-RU" sz="3200" dirty="0" smtClean="0">
                <a:latin typeface="Arial" charset="0"/>
              </a:rPr>
              <a:t>и </a:t>
            </a:r>
            <a:r>
              <a:rPr lang="ru-RU" sz="3200" b="1" dirty="0" smtClean="0">
                <a:solidFill>
                  <a:srgbClr val="FF0000"/>
                </a:solidFill>
                <a:latin typeface="Arial" charset="0"/>
              </a:rPr>
              <a:t>доложить</a:t>
            </a:r>
            <a:r>
              <a:rPr lang="ru-RU" sz="3200" dirty="0" smtClean="0">
                <a:latin typeface="Arial" charset="0"/>
              </a:rPr>
              <a:t>  об этом состоянии сообщество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487888"/>
          </a:xfrm>
        </p:spPr>
        <p:txBody>
          <a:bodyPr/>
          <a:lstStyle/>
          <a:p>
            <a:r>
              <a:rPr lang="ru-RU" sz="3200" dirty="0" smtClean="0">
                <a:latin typeface="Arial" charset="0"/>
              </a:rPr>
              <a:t>Важно восприятие отличия между «индикатором» и «единицей информации». Индикатор это не просто какая-либо цифра из статистических отчетов (количество учителей и учащихся и т.д.), а это переработанная информация о состоянии или качестве системы образования.</a:t>
            </a:r>
            <a:endParaRPr lang="en-US" sz="3200" dirty="0" smtClean="0">
              <a:latin typeface="Arial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Arial" charset="0"/>
              </a:rPr>
              <a:t>ЧТО ИЗМЕРЯЕТ/ОЦЕНИВАЕТ ХОРОШИЙ ИНДИКАТОР</a:t>
            </a:r>
            <a:endParaRPr lang="ru-RU" sz="3200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ü"/>
            </a:pPr>
            <a:r>
              <a:rPr lang="ru-RU" sz="2400" dirty="0" smtClean="0">
                <a:latin typeface="Arial" charset="0"/>
              </a:rPr>
              <a:t>Насколько мы далеки или близки к намеченной цели?</a:t>
            </a:r>
            <a:endParaRPr lang="en-US" sz="2400" dirty="0" smtClean="0">
              <a:latin typeface="Arial" charset="0"/>
            </a:endParaRPr>
          </a:p>
          <a:p>
            <a:pPr eaLnBrk="1" hangingPunct="1">
              <a:buFont typeface="Wingdings" pitchFamily="2" charset="2"/>
              <a:buChar char="ü"/>
            </a:pPr>
            <a:r>
              <a:rPr lang="ru-RU" sz="2400" dirty="0" smtClean="0">
                <a:latin typeface="Arial" charset="0"/>
              </a:rPr>
              <a:t>Производит ли идентификацию проблематичных или неприемлемых ситуаций?</a:t>
            </a:r>
            <a:endParaRPr lang="en-US" sz="2400" dirty="0" smtClean="0">
              <a:latin typeface="Arial" charset="0"/>
            </a:endParaRPr>
          </a:p>
          <a:p>
            <a:pPr eaLnBrk="1" hangingPunct="1">
              <a:buFont typeface="Wingdings" pitchFamily="2" charset="2"/>
              <a:buChar char="ü"/>
            </a:pPr>
            <a:r>
              <a:rPr lang="ru-RU" sz="2400" dirty="0" smtClean="0">
                <a:latin typeface="Arial" charset="0"/>
              </a:rPr>
              <a:t>Отвечает ли на вопросы, необходимые для принятия решений?</a:t>
            </a:r>
            <a:endParaRPr lang="en-US" sz="2400" dirty="0" smtClean="0">
              <a:latin typeface="Arial" charset="0"/>
            </a:endParaRPr>
          </a:p>
          <a:p>
            <a:pPr eaLnBrk="1" hangingPunct="1">
              <a:buFont typeface="Wingdings" pitchFamily="2" charset="2"/>
              <a:buChar char="ü"/>
            </a:pPr>
            <a:r>
              <a:rPr lang="ru-RU" sz="2400" dirty="0" smtClean="0">
                <a:latin typeface="Arial" charset="0"/>
              </a:rPr>
              <a:t>Сравнивает реальные показатели со стандартными показателями (с установленными стандартами или с самим собой в другом отрезке времени, например, в долгосрочной системе мониторинга и оценки)?</a:t>
            </a:r>
            <a:endParaRPr lang="en-US" sz="2400" dirty="0" smtClean="0">
              <a:solidFill>
                <a:srgbClr val="FF0000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4000" dirty="0" smtClean="0"/>
              <a:t>Практикум №1</a:t>
            </a:r>
            <a:r>
              <a:rPr lang="ru-RU" sz="4000" b="1" i="1" u="sng" dirty="0" smtClean="0"/>
              <a:t>Подбор индикаторов  по определенным показателям</a:t>
            </a:r>
            <a:r>
              <a:rPr lang="ru-RU" b="1" i="1" u="sng" dirty="0" smtClean="0"/>
              <a:t/>
            </a:r>
            <a:br>
              <a:rPr lang="ru-RU" b="1" i="1" u="sng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Для работы по организации системы анализа качества образования необходимо ответить на ?</a:t>
            </a:r>
          </a:p>
          <a:p>
            <a:r>
              <a:rPr lang="ru-RU" dirty="0" smtClean="0"/>
              <a:t>Объект </a:t>
            </a:r>
          </a:p>
          <a:p>
            <a:r>
              <a:rPr lang="ru-RU" dirty="0" smtClean="0"/>
              <a:t>Что оцениваем ( направления)</a:t>
            </a:r>
          </a:p>
          <a:p>
            <a:r>
              <a:rPr lang="ru-RU" dirty="0" smtClean="0"/>
              <a:t>Как оцениваем ( индикаторы)</a:t>
            </a:r>
          </a:p>
          <a:p>
            <a:r>
              <a:rPr lang="ru-RU" dirty="0" smtClean="0"/>
              <a:t>Субъект</a:t>
            </a:r>
          </a:p>
          <a:p>
            <a:r>
              <a:rPr lang="ru-RU" dirty="0" smtClean="0"/>
              <a:t>Периодичность</a:t>
            </a:r>
          </a:p>
          <a:p>
            <a:r>
              <a:rPr lang="ru-RU" dirty="0" smtClean="0"/>
              <a:t>Форма представления результатов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79512" y="332656"/>
          <a:ext cx="8712968" cy="6446487"/>
        </p:xfrm>
        <a:graphic>
          <a:graphicData uri="http://schemas.openxmlformats.org/drawingml/2006/table">
            <a:tbl>
              <a:tblPr/>
              <a:tblGrid>
                <a:gridCol w="2577329"/>
                <a:gridCol w="6135639"/>
              </a:tblGrid>
              <a:tr h="78180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показатели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503" marR="42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Индикаторы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503" marR="42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180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Дополнительные</a:t>
                      </a:r>
                      <a:r>
                        <a:rPr lang="ru-RU" sz="18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услуги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503" marR="42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Calibri"/>
                          <a:cs typeface="Times New Roman"/>
                        </a:rPr>
                        <a:t> количество дополнительных услуг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Calibri"/>
                          <a:cs typeface="Times New Roman"/>
                        </a:rPr>
                        <a:t>Доля детей, пользующихся услугами</a:t>
                      </a: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503" marR="42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180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Кадровое обеспечение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503" marR="42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Calibri"/>
                          <a:cs typeface="Times New Roman"/>
                        </a:rPr>
                        <a:t>Доля</a:t>
                      </a:r>
                      <a:r>
                        <a:rPr lang="ru-RU" sz="18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800" dirty="0" smtClean="0">
                          <a:latin typeface="Times New Roman"/>
                          <a:ea typeface="Calibri"/>
                          <a:cs typeface="Times New Roman"/>
                        </a:rPr>
                        <a:t>с</a:t>
                      </a:r>
                      <a:r>
                        <a:rPr lang="ru-RU" sz="18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высшим образованием</a:t>
                      </a:r>
                      <a:endParaRPr lang="ru-RU" sz="18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Calibri"/>
                          <a:cs typeface="Times New Roman"/>
                        </a:rPr>
                        <a:t>Доля аттестованных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Calibri"/>
                          <a:cs typeface="Times New Roman"/>
                        </a:rPr>
                        <a:t>Доля с 1 категорией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Calibri"/>
                          <a:cs typeface="Times New Roman"/>
                        </a:rPr>
                        <a:t>Укомплектованность кадрами</a:t>
                      </a: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503" marR="42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180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Социокультурные проекты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503" marR="42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Calibri"/>
                          <a:cs typeface="Times New Roman"/>
                        </a:rPr>
                        <a:t>Доля обучающихся участвующих в проектах</a:t>
                      </a: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503" marR="42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180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Оснащенность образовательного процесса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503" marR="42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Calibri"/>
                          <a:cs typeface="Times New Roman"/>
                        </a:rPr>
                        <a:t>Доля учащихся на 1 компьютер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503" marR="42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180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Calibri"/>
                          <a:ea typeface="Calibri"/>
                          <a:cs typeface="Times New Roman"/>
                        </a:rPr>
                        <a:t>Сохранение</a:t>
                      </a:r>
                      <a:r>
                        <a:rPr lang="ru-RU" sz="1800" baseline="0" dirty="0" smtClean="0">
                          <a:latin typeface="Calibri"/>
                          <a:ea typeface="Calibri"/>
                          <a:cs typeface="Times New Roman"/>
                        </a:rPr>
                        <a:t> здоровья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503" marR="42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Calibri"/>
                          <a:cs typeface="Times New Roman"/>
                        </a:rPr>
                        <a:t>Доля хронических больных детей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Calibri"/>
                          <a:cs typeface="Times New Roman"/>
                        </a:rPr>
                        <a:t>Доля переболевших инфекционными заболеваниями в течении года</a:t>
                      </a: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503" marR="42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180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Итоговая аттестация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503" marR="42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Calibri"/>
                          <a:cs typeface="Times New Roman"/>
                        </a:rPr>
                        <a:t>Доля получивших высший балл,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Calibri"/>
                          <a:cs typeface="Times New Roman"/>
                        </a:rPr>
                        <a:t>доля не</a:t>
                      </a:r>
                      <a:r>
                        <a:rPr lang="ru-RU" sz="18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прошедших порог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503" marR="42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79512" y="476672"/>
          <a:ext cx="8712968" cy="6271021"/>
        </p:xfrm>
        <a:graphic>
          <a:graphicData uri="http://schemas.openxmlformats.org/drawingml/2006/table">
            <a:tbl>
              <a:tblPr/>
              <a:tblGrid>
                <a:gridCol w="2848613"/>
                <a:gridCol w="5864355"/>
              </a:tblGrid>
              <a:tr h="276301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Эффективность деятельности педагога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60" marR="426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63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показатели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60" marR="426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индикаторы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60" marR="426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80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Образовательная деятельность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60" marR="426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Calibri"/>
                          <a:cs typeface="Times New Roman"/>
                        </a:rPr>
                        <a:t>Доля ударников и отличников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Calibri"/>
                          <a:cs typeface="Times New Roman"/>
                        </a:rPr>
                        <a:t>Динамика качества промежуточной аттестации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latin typeface="Times New Roman"/>
                          <a:ea typeface="Calibri"/>
                          <a:cs typeface="Times New Roman"/>
                        </a:rPr>
                        <a:t>Динамика </a:t>
                      </a:r>
                      <a:r>
                        <a:rPr lang="ru-RU" sz="1800" dirty="0" smtClean="0">
                          <a:latin typeface="Times New Roman"/>
                          <a:ea typeface="Calibri"/>
                          <a:cs typeface="Times New Roman"/>
                        </a:rPr>
                        <a:t>качества итоговой аттестации</a:t>
                      </a: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660" marR="426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80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Взаимодействие с родителями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60" marR="426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Calibri"/>
                          <a:cs typeface="Times New Roman"/>
                        </a:rPr>
                        <a:t>Доля родителей положительно оценивающих работу учителя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Calibri"/>
                          <a:cs typeface="Times New Roman"/>
                        </a:rPr>
                        <a:t>Количество совместных</a:t>
                      </a:r>
                      <a:r>
                        <a:rPr lang="ru-RU" sz="18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с родителями мероприятий</a:t>
                      </a: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660" marR="426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80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Методическая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Инновационная деятельность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60" marR="426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Calibri"/>
                          <a:cs typeface="Times New Roman"/>
                        </a:rPr>
                        <a:t>Количество выступлений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Calibri"/>
                          <a:cs typeface="Times New Roman"/>
                        </a:rPr>
                        <a:t>Участие в профессиональных</a:t>
                      </a:r>
                      <a:r>
                        <a:rPr lang="ru-RU" sz="18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конкурсах</a:t>
                      </a: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660" marR="426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80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Участие в олимпиадах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Конкурсах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соревнованиях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60" marR="426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Calibri"/>
                          <a:cs typeface="Times New Roman"/>
                        </a:rPr>
                        <a:t>Регулярность участия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Calibri"/>
                          <a:cs typeface="Times New Roman"/>
                        </a:rPr>
                        <a:t>Доля участников, доля победителей</a:t>
                      </a: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660" marR="426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80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 smtClean="0">
                          <a:latin typeface="Calibri"/>
                          <a:ea typeface="Calibri"/>
                          <a:cs typeface="Times New Roman"/>
                        </a:rPr>
                        <a:t>Элементы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 smtClean="0">
                          <a:latin typeface="Calibri"/>
                          <a:ea typeface="Calibri"/>
                          <a:cs typeface="Times New Roman"/>
                        </a:rPr>
                        <a:t>образовательной инфраструктуры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60" marR="426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Calibri"/>
                          <a:cs typeface="Times New Roman"/>
                        </a:rPr>
                        <a:t>Руководство, участие в работе клубов, творческих групп, служб, центров</a:t>
                      </a: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660" marR="426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162</TotalTime>
  <Words>311</Words>
  <Application>Microsoft Office PowerPoint</Application>
  <PresentationFormat>Экран (4:3)</PresentationFormat>
  <Paragraphs>63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Поток</vt:lpstr>
      <vt:lpstr>Выявление показателей и индикаторов, определяющих качество образования</vt:lpstr>
      <vt:lpstr>Показатель- это ДАННЫЕ по которым можно судить о:  развитии,  ходе,  состоянии        чего либо </vt:lpstr>
      <vt:lpstr>Слайд 3</vt:lpstr>
      <vt:lpstr>ЧТО ИЗМЕРЯЕТ/ОЦЕНИВАЕТ ХОРОШИЙ ИНДИКАТОР</vt:lpstr>
      <vt:lpstr>Практикум №1Подбор индикаторов  по определенным показателям </vt:lpstr>
      <vt:lpstr>Слайд 6</vt:lpstr>
      <vt:lpstr>Слайд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Выявление показателей и индикаторов, определяющих качество образования</dc:title>
  <dc:creator>Админ</dc:creator>
  <cp:lastModifiedBy>Админ</cp:lastModifiedBy>
  <cp:revision>19</cp:revision>
  <dcterms:created xsi:type="dcterms:W3CDTF">2014-03-20T22:34:34Z</dcterms:created>
  <dcterms:modified xsi:type="dcterms:W3CDTF">2014-03-23T03:50:36Z</dcterms:modified>
</cp:coreProperties>
</file>