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2A08-F226-4692-B1D4-E60A39B79E17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1DA-E058-47AC-8046-1F1C3EF18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2A08-F226-4692-B1D4-E60A39B79E17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1DA-E058-47AC-8046-1F1C3EF18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2A08-F226-4692-B1D4-E60A39B79E17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1DA-E058-47AC-8046-1F1C3EF18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2A08-F226-4692-B1D4-E60A39B79E17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1DA-E058-47AC-8046-1F1C3EF18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2A08-F226-4692-B1D4-E60A39B79E17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1DA-E058-47AC-8046-1F1C3EF18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2A08-F226-4692-B1D4-E60A39B79E17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1DA-E058-47AC-8046-1F1C3EF18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2A08-F226-4692-B1D4-E60A39B79E17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1DA-E058-47AC-8046-1F1C3EF18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2A08-F226-4692-B1D4-E60A39B79E17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1DA-E058-47AC-8046-1F1C3EF18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2A08-F226-4692-B1D4-E60A39B79E17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1DA-E058-47AC-8046-1F1C3EF18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2A08-F226-4692-B1D4-E60A39B79E17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1DA-E058-47AC-8046-1F1C3EF18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2A08-F226-4692-B1D4-E60A39B79E17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F101DA-E058-47AC-8046-1F1C3EF18D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DE2A08-F226-4692-B1D4-E60A39B79E17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F101DA-E058-47AC-8046-1F1C3EF18D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Выявление показателей и индикаторов, определяющих качество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748464" cy="287119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Показатель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это </a:t>
            </a:r>
            <a:r>
              <a:rPr lang="ru-RU" sz="32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ДАННЫЕ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которым можно судить о:</a:t>
            </a:r>
            <a:b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развитии,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ходе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состоянии       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чего либо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7515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>
                <a:latin typeface="Arial" charset="0"/>
              </a:rPr>
              <a:t>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Индикатор</a:t>
            </a:r>
            <a:r>
              <a:rPr lang="ru-RU" sz="3200" dirty="0" smtClean="0">
                <a:latin typeface="Arial" charset="0"/>
              </a:rPr>
              <a:t>- это </a:t>
            </a:r>
            <a:r>
              <a:rPr lang="ru-RU" sz="3200" b="1" i="1" u="sng" dirty="0" smtClean="0">
                <a:latin typeface="Arial" charset="0"/>
              </a:rPr>
              <a:t>ИНСТРУМЕНТ, </a:t>
            </a:r>
          </a:p>
          <a:p>
            <a:pPr>
              <a:buNone/>
            </a:pPr>
            <a:r>
              <a:rPr lang="ru-RU" sz="3200" dirty="0" smtClean="0">
                <a:latin typeface="Arial" charset="0"/>
              </a:rPr>
              <a:t>который помогает 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описать </a:t>
            </a:r>
            <a:r>
              <a:rPr lang="ru-RU" sz="3200" dirty="0" smtClean="0">
                <a:latin typeface="Arial" charset="0"/>
              </a:rPr>
              <a:t>состояние системы образования </a:t>
            </a:r>
            <a:endParaRPr lang="ru-RU" sz="3200" dirty="0" smtClean="0">
              <a:latin typeface="Arial" charset="0"/>
            </a:endParaRPr>
          </a:p>
          <a:p>
            <a:pPr>
              <a:buNone/>
            </a:pPr>
            <a:r>
              <a:rPr lang="ru-RU" sz="3200" dirty="0" smtClean="0">
                <a:latin typeface="Arial" charset="0"/>
              </a:rPr>
              <a:t>(</a:t>
            </a:r>
            <a:r>
              <a:rPr lang="ru-RU" sz="3200" dirty="0" smtClean="0">
                <a:latin typeface="Arial" charset="0"/>
              </a:rPr>
              <a:t>или определенных ее частей) </a:t>
            </a:r>
            <a:endParaRPr lang="ru-RU" sz="3200" dirty="0" smtClean="0">
              <a:latin typeface="Arial" charset="0"/>
            </a:endParaRPr>
          </a:p>
          <a:p>
            <a:pPr>
              <a:buNone/>
            </a:pPr>
            <a:r>
              <a:rPr lang="ru-RU" sz="3200" dirty="0" smtClean="0">
                <a:latin typeface="Arial" charset="0"/>
              </a:rPr>
              <a:t>и 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доложить</a:t>
            </a:r>
            <a:r>
              <a:rPr lang="ru-RU" sz="3200" dirty="0" smtClean="0">
                <a:latin typeface="Arial" charset="0"/>
              </a:rPr>
              <a:t>  об этом состоянии сообщество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r>
              <a:rPr lang="ru-RU" sz="3200" dirty="0" smtClean="0">
                <a:latin typeface="Arial" charset="0"/>
              </a:rPr>
              <a:t>Важно восприятие отличия между «индикатором» и «единицей информации». Индикатор это не просто какая-либо цифра из статистических отчетов (количество учителей и учащихся и т.д.), а это переработанная информация о состоянии или качестве системы образования.</a:t>
            </a:r>
            <a:endParaRPr lang="en-US" sz="3200" dirty="0" smtClean="0">
              <a:latin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charset="0"/>
              </a:rPr>
              <a:t>ЧТО ИЗМЕРЯЕТ/ОЦЕНИВАЕТ ХОРОШИЙ ИНДИКАТОР</a:t>
            </a:r>
            <a:endParaRPr lang="ru-RU" sz="3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sz="2400" dirty="0" smtClean="0">
                <a:latin typeface="Arial" charset="0"/>
              </a:rPr>
              <a:t>Насколько мы далеки или близки к намеченной цели?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ru-RU" sz="2400" dirty="0" smtClean="0">
                <a:latin typeface="Arial" charset="0"/>
              </a:rPr>
              <a:t>Производит ли идентификацию проблематичных или неприемлемых ситуаций?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ru-RU" sz="2400" dirty="0" smtClean="0">
                <a:latin typeface="Arial" charset="0"/>
              </a:rPr>
              <a:t>Отвечает ли на вопросы, необходимые для принятия решений?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ru-RU" sz="2400" dirty="0" smtClean="0">
                <a:latin typeface="Arial" charset="0"/>
              </a:rPr>
              <a:t>Сравнивает реальные показатели со стандартными показателями (с установленными стандартами или с самим собой в другом отрезке времени, например, в долгосрочной системе мониторинга и оценки)?</a:t>
            </a:r>
            <a:endParaRPr lang="en-US" sz="2400" dirty="0" smtClean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Практикум №1</a:t>
            </a:r>
            <a:r>
              <a:rPr lang="ru-RU" sz="4000" b="1" i="1" u="sng" dirty="0" smtClean="0"/>
              <a:t>Подбор индикаторов  по определенным показателям</a:t>
            </a:r>
            <a:r>
              <a:rPr lang="ru-RU" b="1" i="1" u="sng" dirty="0" smtClean="0"/>
              <a:t/>
            </a:r>
            <a:br>
              <a:rPr lang="ru-RU" b="1" i="1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работы по организации системы анализа качества образования необходимо ответить на ?</a:t>
            </a:r>
          </a:p>
          <a:p>
            <a:r>
              <a:rPr lang="ru-RU" dirty="0" smtClean="0"/>
              <a:t>Объект </a:t>
            </a:r>
          </a:p>
          <a:p>
            <a:r>
              <a:rPr lang="ru-RU" dirty="0" smtClean="0"/>
              <a:t>Что оцениваем ( направления)</a:t>
            </a:r>
          </a:p>
          <a:p>
            <a:r>
              <a:rPr lang="ru-RU" dirty="0" smtClean="0"/>
              <a:t>Как оцениваем ( индикаторы)</a:t>
            </a:r>
          </a:p>
          <a:p>
            <a:r>
              <a:rPr lang="ru-RU" dirty="0" smtClean="0"/>
              <a:t>Субъект</a:t>
            </a:r>
          </a:p>
          <a:p>
            <a:r>
              <a:rPr lang="ru-RU" dirty="0" smtClean="0"/>
              <a:t>Периодичность</a:t>
            </a:r>
          </a:p>
          <a:p>
            <a:r>
              <a:rPr lang="ru-RU" dirty="0" smtClean="0"/>
              <a:t>Форма представления результатов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332656"/>
          <a:ext cx="8712968" cy="6446487"/>
        </p:xfrm>
        <a:graphic>
          <a:graphicData uri="http://schemas.openxmlformats.org/drawingml/2006/table">
            <a:tbl>
              <a:tblPr/>
              <a:tblGrid>
                <a:gridCol w="2577329"/>
                <a:gridCol w="6135639"/>
              </a:tblGrid>
              <a:tr h="7818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03" marR="4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Индикаторы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03" marR="4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Дополнительные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услуги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03" marR="4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количество дополнительных услуг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Доля детей, пользующихся услугами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03" marR="4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Кадровое обеспечение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03" marR="4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Доля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высшим образованием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Доля аттестованных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Доля с 1 категорией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Укомплектованность кадрами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03" marR="4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Социокультурные проекты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03" marR="4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Доля обучающихся участвующих в проектах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03" marR="4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Оснащенность образовательного процесса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03" marR="4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Доля учащихся на 1 компьютер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03" marR="4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Сохранение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здоровья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03" marR="4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Доля хронических больных детей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Доля переболевших инфекционными заболеваниями в течении года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03" marR="4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Итоговая аттестация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03" marR="4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Доля получивших высший балл,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доля не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прошедших порог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03" marR="4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476672"/>
          <a:ext cx="8712968" cy="6271021"/>
        </p:xfrm>
        <a:graphic>
          <a:graphicData uri="http://schemas.openxmlformats.org/drawingml/2006/table">
            <a:tbl>
              <a:tblPr/>
              <a:tblGrid>
                <a:gridCol w="2848613"/>
                <a:gridCol w="5864355"/>
              </a:tblGrid>
              <a:tr h="27630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Эффективность деятельности педагога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60" marR="4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60" marR="4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индикаторы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60" marR="4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Образовательная деятельность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60" marR="4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Доля ударников и отличников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Динамика качества промежуточной аттестации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Calibri"/>
                          <a:cs typeface="Times New Roman"/>
                        </a:rPr>
                        <a:t>Динамика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качества итоговой аттестации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660" marR="4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Взаимодействие с родителями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60" marR="4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Доля родителей положительно оценивающих работу учителя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Количество совместных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 родителями мероприятий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660" marR="4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Методическая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Инновационная деятельность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60" marR="4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Количество выступлений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Участие в профессиональных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конкурсах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660" marR="4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Участие в олимпиадах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Конкурсах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соревнованиях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60" marR="4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Регулярность участия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Доля участников, доля победителей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660" marR="4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Элементы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образовательной инфраструктуры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60" marR="4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Руководство, участие в работе клубов, творческих групп, служб, центров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660" marR="42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311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Выявление показателей и индикаторов, определяющих качество образования</vt:lpstr>
      <vt:lpstr>Показатель- это ДАННЫЕ по которым можно судить о:  развитии,  ходе,  состоянии        чего либо </vt:lpstr>
      <vt:lpstr>Слайд 3</vt:lpstr>
      <vt:lpstr>ЧТО ИЗМЕРЯЕТ/ОЦЕНИВАЕТ ХОРОШИЙ ИНДИКАТОР</vt:lpstr>
      <vt:lpstr>Практикум №1Подбор индикаторов  по определенным показателям 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Выявление показателей и индикаторов, определяющих качество образования</dc:title>
  <dc:creator>Админ</dc:creator>
  <cp:lastModifiedBy>Админ</cp:lastModifiedBy>
  <cp:revision>19</cp:revision>
  <dcterms:created xsi:type="dcterms:W3CDTF">2014-03-20T22:34:34Z</dcterms:created>
  <dcterms:modified xsi:type="dcterms:W3CDTF">2014-03-23T03:50:36Z</dcterms:modified>
</cp:coreProperties>
</file>