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88" r:id="rId17"/>
    <p:sldMasterId id="2147483948" r:id="rId18"/>
  </p:sldMasterIdLst>
  <p:notesMasterIdLst>
    <p:notesMasterId r:id="rId50"/>
  </p:notesMasterIdLst>
  <p:handoutMasterIdLst>
    <p:handoutMasterId r:id="rId51"/>
  </p:handoutMasterIdLst>
  <p:sldIdLst>
    <p:sldId id="276" r:id="rId19"/>
    <p:sldId id="288" r:id="rId20"/>
    <p:sldId id="277" r:id="rId21"/>
    <p:sldId id="310" r:id="rId22"/>
    <p:sldId id="279" r:id="rId23"/>
    <p:sldId id="326" r:id="rId24"/>
    <p:sldId id="327" r:id="rId25"/>
    <p:sldId id="328" r:id="rId26"/>
    <p:sldId id="269" r:id="rId27"/>
    <p:sldId id="311" r:id="rId28"/>
    <p:sldId id="282" r:id="rId29"/>
    <p:sldId id="284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40" r:id="rId40"/>
    <p:sldId id="325" r:id="rId41"/>
    <p:sldId id="339" r:id="rId42"/>
    <p:sldId id="323" r:id="rId43"/>
    <p:sldId id="341" r:id="rId44"/>
    <p:sldId id="329" r:id="rId45"/>
    <p:sldId id="321" r:id="rId46"/>
    <p:sldId id="334" r:id="rId47"/>
    <p:sldId id="322" r:id="rId48"/>
    <p:sldId id="286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24" autoAdjust="0"/>
  </p:normalViewPr>
  <p:slideViewPr>
    <p:cSldViewPr>
      <p:cViewPr>
        <p:scale>
          <a:sx n="75" d="100"/>
          <a:sy n="75" d="100"/>
        </p:scale>
        <p:origin x="-97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A19CB-3E3B-40B3-B0B3-824D044BE97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9A8A15-F696-468B-8038-E6023D9E6EE5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2">
                  <a:lumMod val="90000"/>
                  <a:lumOff val="10000"/>
                </a:schemeClr>
              </a:solidFill>
            </a:rPr>
            <a:t>Маршрутный лист</a:t>
          </a:r>
          <a:endParaRPr lang="ru-RU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5679714-8F94-4CD5-A75B-5C63D6161082}" type="parTrans" cxnId="{39D3BCA4-F66C-4965-90F2-0EC125D3C9EF}">
      <dgm:prSet/>
      <dgm:spPr/>
      <dgm:t>
        <a:bodyPr/>
        <a:lstStyle/>
        <a:p>
          <a:endParaRPr lang="ru-RU"/>
        </a:p>
      </dgm:t>
    </dgm:pt>
    <dgm:pt modelId="{B6C789B3-3DFD-4452-B838-84AD30134D61}" type="sibTrans" cxnId="{39D3BCA4-F66C-4965-90F2-0EC125D3C9EF}">
      <dgm:prSet/>
      <dgm:spPr/>
      <dgm:t>
        <a:bodyPr/>
        <a:lstStyle/>
        <a:p>
          <a:endParaRPr lang="ru-RU"/>
        </a:p>
      </dgm:t>
    </dgm:pt>
    <dgm:pt modelId="{F9B6AAC0-8F72-4B0B-AAEE-A69DEC0E388E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90000"/>
                  <a:lumOff val="10000"/>
                </a:schemeClr>
              </a:solidFill>
            </a:rPr>
            <a:t>Карта отслеживания уровня предметных результатов</a:t>
          </a:r>
          <a:endParaRPr lang="ru-RU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52D76D4-C3E5-4180-A84D-AF7A05681EC6}" type="parTrans" cxnId="{11FB764D-6EDB-4FBA-BCB6-16E22500C07A}">
      <dgm:prSet/>
      <dgm:spPr/>
      <dgm:t>
        <a:bodyPr/>
        <a:lstStyle/>
        <a:p>
          <a:endParaRPr lang="ru-RU"/>
        </a:p>
      </dgm:t>
    </dgm:pt>
    <dgm:pt modelId="{42C46F02-0C88-4BD3-B529-1A5043DEC619}" type="sibTrans" cxnId="{11FB764D-6EDB-4FBA-BCB6-16E22500C07A}">
      <dgm:prSet/>
      <dgm:spPr/>
      <dgm:t>
        <a:bodyPr/>
        <a:lstStyle/>
        <a:p>
          <a:endParaRPr lang="ru-RU"/>
        </a:p>
      </dgm:t>
    </dgm:pt>
    <dgm:pt modelId="{C73D419E-ECEE-426C-BB1B-4C1CCFEE73D8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2">
                  <a:lumMod val="90000"/>
                  <a:lumOff val="10000"/>
                </a:schemeClr>
              </a:solidFill>
            </a:rPr>
            <a:t>Оценочная карта степени развития видов одарённости</a:t>
          </a:r>
          <a:endParaRPr lang="ru-RU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2EE6376E-DA3B-400C-AB2C-D25F84270B1E}" type="parTrans" cxnId="{1D146792-8B81-49B7-B1B3-CBE3A3632691}">
      <dgm:prSet/>
      <dgm:spPr/>
      <dgm:t>
        <a:bodyPr/>
        <a:lstStyle/>
        <a:p>
          <a:endParaRPr lang="ru-RU"/>
        </a:p>
      </dgm:t>
    </dgm:pt>
    <dgm:pt modelId="{4ED51CC2-5088-4E96-BBC0-BDFAFD2F2C97}" type="sibTrans" cxnId="{1D146792-8B81-49B7-B1B3-CBE3A3632691}">
      <dgm:prSet/>
      <dgm:spPr/>
      <dgm:t>
        <a:bodyPr/>
        <a:lstStyle/>
        <a:p>
          <a:endParaRPr lang="ru-RU"/>
        </a:p>
      </dgm:t>
    </dgm:pt>
    <dgm:pt modelId="{582704D6-0A05-4289-806D-2A91942EC7E3}" type="pres">
      <dgm:prSet presAssocID="{5CFA19CB-3E3B-40B3-B0B3-824D044BE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A0997-8D19-4683-9656-C61A02F2640E}" type="pres">
      <dgm:prSet presAssocID="{C89A8A15-F696-468B-8038-E6023D9E6EE5}" presName="linNode" presStyleCnt="0"/>
      <dgm:spPr/>
    </dgm:pt>
    <dgm:pt modelId="{F3DC5EC6-7384-4D20-9443-D22B85E1CC14}" type="pres">
      <dgm:prSet presAssocID="{C89A8A15-F696-468B-8038-E6023D9E6EE5}" presName="parentText" presStyleLbl="node1" presStyleIdx="0" presStyleCnt="3" custScaleX="273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DB737-0F28-4785-9C52-F8A5E72C5EDF}" type="pres">
      <dgm:prSet presAssocID="{B6C789B3-3DFD-4452-B838-84AD30134D61}" presName="sp" presStyleCnt="0"/>
      <dgm:spPr/>
    </dgm:pt>
    <dgm:pt modelId="{756590E0-1C40-4822-B2A5-EC2C876451CD}" type="pres">
      <dgm:prSet presAssocID="{F9B6AAC0-8F72-4B0B-AAEE-A69DEC0E388E}" presName="linNode" presStyleCnt="0"/>
      <dgm:spPr/>
    </dgm:pt>
    <dgm:pt modelId="{0678CC85-77EA-416F-89AB-8C64A2A47DC2}" type="pres">
      <dgm:prSet presAssocID="{F9B6AAC0-8F72-4B0B-AAEE-A69DEC0E388E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DCF0F-00EC-42A4-A4A5-82F0D069CFC4}" type="pres">
      <dgm:prSet presAssocID="{42C46F02-0C88-4BD3-B529-1A5043DEC619}" presName="sp" presStyleCnt="0"/>
      <dgm:spPr/>
    </dgm:pt>
    <dgm:pt modelId="{82560E55-1131-478A-9924-317910E2DDC0}" type="pres">
      <dgm:prSet presAssocID="{C73D419E-ECEE-426C-BB1B-4C1CCFEE73D8}" presName="linNode" presStyleCnt="0"/>
      <dgm:spPr/>
    </dgm:pt>
    <dgm:pt modelId="{80AFA0F0-6D01-48E8-8C58-48B70DEC3B1E}" type="pres">
      <dgm:prSet presAssocID="{C73D419E-ECEE-426C-BB1B-4C1CCFEE73D8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8263B-B2C2-4CE8-A113-F104DCBB1596}" type="presOf" srcId="{C89A8A15-F696-468B-8038-E6023D9E6EE5}" destId="{F3DC5EC6-7384-4D20-9443-D22B85E1CC14}" srcOrd="0" destOrd="0" presId="urn:microsoft.com/office/officeart/2005/8/layout/vList5"/>
    <dgm:cxn modelId="{B7F25AE8-E276-416B-A60B-346ADBBC55EB}" type="presOf" srcId="{5CFA19CB-3E3B-40B3-B0B3-824D044BE971}" destId="{582704D6-0A05-4289-806D-2A91942EC7E3}" srcOrd="0" destOrd="0" presId="urn:microsoft.com/office/officeart/2005/8/layout/vList5"/>
    <dgm:cxn modelId="{11FB764D-6EDB-4FBA-BCB6-16E22500C07A}" srcId="{5CFA19CB-3E3B-40B3-B0B3-824D044BE971}" destId="{F9B6AAC0-8F72-4B0B-AAEE-A69DEC0E388E}" srcOrd="1" destOrd="0" parTransId="{752D76D4-C3E5-4180-A84D-AF7A05681EC6}" sibTransId="{42C46F02-0C88-4BD3-B529-1A5043DEC619}"/>
    <dgm:cxn modelId="{1C6895D0-79DD-4CC4-98F0-DEDBC4951EC7}" type="presOf" srcId="{F9B6AAC0-8F72-4B0B-AAEE-A69DEC0E388E}" destId="{0678CC85-77EA-416F-89AB-8C64A2A47DC2}" srcOrd="0" destOrd="0" presId="urn:microsoft.com/office/officeart/2005/8/layout/vList5"/>
    <dgm:cxn modelId="{39D3BCA4-F66C-4965-90F2-0EC125D3C9EF}" srcId="{5CFA19CB-3E3B-40B3-B0B3-824D044BE971}" destId="{C89A8A15-F696-468B-8038-E6023D9E6EE5}" srcOrd="0" destOrd="0" parTransId="{F5679714-8F94-4CD5-A75B-5C63D6161082}" sibTransId="{B6C789B3-3DFD-4452-B838-84AD30134D61}"/>
    <dgm:cxn modelId="{1D146792-8B81-49B7-B1B3-CBE3A3632691}" srcId="{5CFA19CB-3E3B-40B3-B0B3-824D044BE971}" destId="{C73D419E-ECEE-426C-BB1B-4C1CCFEE73D8}" srcOrd="2" destOrd="0" parTransId="{2EE6376E-DA3B-400C-AB2C-D25F84270B1E}" sibTransId="{4ED51CC2-5088-4E96-BBC0-BDFAFD2F2C97}"/>
    <dgm:cxn modelId="{BAD0C34B-6DFE-4098-8102-F7C122D3F462}" type="presOf" srcId="{C73D419E-ECEE-426C-BB1B-4C1CCFEE73D8}" destId="{80AFA0F0-6D01-48E8-8C58-48B70DEC3B1E}" srcOrd="0" destOrd="0" presId="urn:microsoft.com/office/officeart/2005/8/layout/vList5"/>
    <dgm:cxn modelId="{1EFB2D95-7DF5-4B51-88C3-DDE3DCBCCFD7}" type="presParOf" srcId="{582704D6-0A05-4289-806D-2A91942EC7E3}" destId="{CFBA0997-8D19-4683-9656-C61A02F2640E}" srcOrd="0" destOrd="0" presId="urn:microsoft.com/office/officeart/2005/8/layout/vList5"/>
    <dgm:cxn modelId="{A173A741-7D5D-4531-8081-CF3F3D3084C1}" type="presParOf" srcId="{CFBA0997-8D19-4683-9656-C61A02F2640E}" destId="{F3DC5EC6-7384-4D20-9443-D22B85E1CC14}" srcOrd="0" destOrd="0" presId="urn:microsoft.com/office/officeart/2005/8/layout/vList5"/>
    <dgm:cxn modelId="{FC1BC039-6E8C-40FD-A19A-523E5F478719}" type="presParOf" srcId="{582704D6-0A05-4289-806D-2A91942EC7E3}" destId="{72ADB737-0F28-4785-9C52-F8A5E72C5EDF}" srcOrd="1" destOrd="0" presId="urn:microsoft.com/office/officeart/2005/8/layout/vList5"/>
    <dgm:cxn modelId="{EBAA55DA-D34C-449D-9781-DDEAA2776361}" type="presParOf" srcId="{582704D6-0A05-4289-806D-2A91942EC7E3}" destId="{756590E0-1C40-4822-B2A5-EC2C876451CD}" srcOrd="2" destOrd="0" presId="urn:microsoft.com/office/officeart/2005/8/layout/vList5"/>
    <dgm:cxn modelId="{BDFFC9FD-0DF8-43E7-9799-066EE24C042E}" type="presParOf" srcId="{756590E0-1C40-4822-B2A5-EC2C876451CD}" destId="{0678CC85-77EA-416F-89AB-8C64A2A47DC2}" srcOrd="0" destOrd="0" presId="urn:microsoft.com/office/officeart/2005/8/layout/vList5"/>
    <dgm:cxn modelId="{91A6DA52-1DE0-4F56-943A-9086C9948471}" type="presParOf" srcId="{582704D6-0A05-4289-806D-2A91942EC7E3}" destId="{483DCF0F-00EC-42A4-A4A5-82F0D069CFC4}" srcOrd="3" destOrd="0" presId="urn:microsoft.com/office/officeart/2005/8/layout/vList5"/>
    <dgm:cxn modelId="{F2FBFF92-25F4-48C6-8765-A0BC16F206AC}" type="presParOf" srcId="{582704D6-0A05-4289-806D-2A91942EC7E3}" destId="{82560E55-1131-478A-9924-317910E2DDC0}" srcOrd="4" destOrd="0" presId="urn:microsoft.com/office/officeart/2005/8/layout/vList5"/>
    <dgm:cxn modelId="{8F1B80CC-B837-42E8-B0F4-3680712E64D2}" type="presParOf" srcId="{82560E55-1131-478A-9924-317910E2DDC0}" destId="{80AFA0F0-6D01-48E8-8C58-48B70DEC3B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C5EC6-7384-4D20-9443-D22B85E1CC14}">
      <dsp:nvSpPr>
        <dsp:cNvPr id="0" name=""/>
        <dsp:cNvSpPr/>
      </dsp:nvSpPr>
      <dsp:spPr>
        <a:xfrm>
          <a:off x="1159" y="3164"/>
          <a:ext cx="2341696" cy="20885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Маршрутный лист</a:t>
          </a:r>
          <a:endParaRPr lang="ru-RU" sz="21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03112" y="105117"/>
        <a:ext cx="2137790" cy="1884607"/>
      </dsp:txXfrm>
    </dsp:sp>
    <dsp:sp modelId="{0678CC85-77EA-416F-89AB-8C64A2A47DC2}">
      <dsp:nvSpPr>
        <dsp:cNvPr id="0" name=""/>
        <dsp:cNvSpPr/>
      </dsp:nvSpPr>
      <dsp:spPr>
        <a:xfrm>
          <a:off x="1159" y="2196103"/>
          <a:ext cx="2373945" cy="2088513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Карта отслеживания уровня предметных результатов</a:t>
          </a:r>
          <a:endParaRPr lang="ru-RU" sz="21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03112" y="2298056"/>
        <a:ext cx="2170039" cy="1884607"/>
      </dsp:txXfrm>
    </dsp:sp>
    <dsp:sp modelId="{80AFA0F0-6D01-48E8-8C58-48B70DEC3B1E}">
      <dsp:nvSpPr>
        <dsp:cNvPr id="0" name=""/>
        <dsp:cNvSpPr/>
      </dsp:nvSpPr>
      <dsp:spPr>
        <a:xfrm>
          <a:off x="1159" y="4389042"/>
          <a:ext cx="2373945" cy="2088513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Оценочная карта степени развития видов одарённости</a:t>
          </a:r>
          <a:endParaRPr lang="ru-RU" sz="21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03112" y="4490995"/>
        <a:ext cx="2170039" cy="1884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FAAB-98EE-4871-9F54-37DFCD27140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D873-E068-4BD2-A211-3794648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9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40D915-678E-43BC-9964-D249347D754E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8B7E57-2B28-45CE-BDF9-EC04AA022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93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759E42-985B-483B-BD6B-257D549B11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59E42-985B-483B-BD6B-257D549B1197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59E42-985B-483B-BD6B-257D549B1197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690D-889A-469C-B1B0-16A5EDD07F3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2DCB-1353-40CB-A13D-95D530EC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6A91-1B83-45DD-BBA5-580D630E471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58F0-FDDA-4EB9-A7BB-0DC284C79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801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5543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624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350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5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878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331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7946-3F31-4E94-A3B4-DFBB1846AAA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4055-9B58-4AF4-B8C1-66BCEDAC4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648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089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460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97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252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349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600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85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9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883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1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744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905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969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70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532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756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972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50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4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483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420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44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340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7502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694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640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498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067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5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883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2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618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1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194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250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326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145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45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361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523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97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9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629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679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505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039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047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13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911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50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428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0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8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81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490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677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0168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083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395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275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856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333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487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3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214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4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339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690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759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622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722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358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4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38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7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747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908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004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37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900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609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53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5453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4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810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1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02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70BB-8460-4127-8513-0BABB9B8F3A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7D01-543A-4699-8EBF-CFCF19F1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1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5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968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63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152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515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403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59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044F-E24E-4647-97C8-545596485C8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9930-B2CB-4E4D-9042-9F6609536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9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4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4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822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701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258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48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918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978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E1DE-6E0E-4D53-B0C4-F2C88FB90A9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47D2-32C6-481D-B5B3-813DBD78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24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4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9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25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062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441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444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092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215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0864-BD68-47BC-99D5-143D0F29289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A14F-E4C4-41AC-81B3-96C44495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07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3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24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7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150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09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0850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23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544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ADA8-BCF5-4D53-A5FB-560DE17D98F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3F26-9DE8-4546-B909-B3A37C9C0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752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37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16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2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42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3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383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504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658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361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3006-9A6A-4A88-B3C0-106413BB0ED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CBD5-C91D-4555-A2CF-0F2C3AE6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959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809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3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33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71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42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168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117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1B5A-473C-4564-A37A-701319EF87E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616D-1836-4F47-A9F9-AE87473C6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992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94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174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55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2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5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70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1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724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051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C283-EFFF-4C07-A3DD-95D829DEB29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D2B4-A401-4566-B0B1-B2412EE57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86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334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584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4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04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4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788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2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748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ECDEF-707B-4EBE-9DF9-028AE0814EB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521EC5-D76D-440A-BB05-A5A7001E6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73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29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436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23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64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21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9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18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5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4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2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52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0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9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38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27.04.2015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469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3.xml"/><Relationship Id="rId6" Type="http://schemas.microsoft.com/office/2007/relationships/diagramDrawing" Target="../diagrams/drawing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Результаты мониторинговых исследований как инструменты для повышения качества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286000" y="60960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28 </a:t>
            </a:r>
            <a:r>
              <a:rPr lang="ru-RU" b="1" dirty="0" smtClean="0">
                <a:latin typeface="Times New Roman" pitchFamily="18" charset="0"/>
              </a:rPr>
              <a:t>апреля 2015 </a:t>
            </a:r>
            <a:r>
              <a:rPr lang="ru-RU" b="1" dirty="0">
                <a:latin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16995"/>
              </p:ext>
            </p:extLst>
          </p:nvPr>
        </p:nvGraphicFramePr>
        <p:xfrm>
          <a:off x="152400" y="642938"/>
          <a:ext cx="8763000" cy="6119813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Перечень мониторингов (2014 г.)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уровня учебных достижений обучающихся 5-х классов требованиях ФГОС</a:t>
                      </a: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соответствия уровня учебных достижений обучающихся 3-х классов требованиям ФГОС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уровня готовности первоклассников к обучению в школе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 оценке индивидуальных достижений учащихся 4-х классов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 по оценке качества освоения образовательных программ учащихся 5,10 классов по отдельным предметам инвариантной части учебного плана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качества освоения образовательных программ обучающимися 11 класса по отдельным предметам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38200" y="487980"/>
            <a:ext cx="7771416" cy="511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Выявленные проблемы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71600" y="1956707"/>
            <a:ext cx="7929451" cy="3404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05" tIns="40053" rIns="80105" bIns="40053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результатов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внешнего оценивания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сообществом полученной статистической и аналитической информации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информированности общественности по итогам проводимых исследований;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методических рекомендаций по работе со «слабыми» и «одаренными» детьми;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38200" y="487980"/>
            <a:ext cx="7771416" cy="511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Выявленные проблемы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90325" y="1274801"/>
            <a:ext cx="7929451" cy="451287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05" tIns="40053" rIns="80105" bIns="40053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кадров, имеющих опыт разработки, экспертизы, апробации материалов и интерпретации результатов оценочных процедур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отсутствие единой информационной системы по сбору, хранению и  обработке данных;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отсутствие качественных измерительных материалов, в том числе для системы профессионального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опыта принятия управленческих решений на уровне образовательных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52330"/>
              </p:ext>
            </p:extLst>
          </p:nvPr>
        </p:nvGraphicFramePr>
        <p:xfrm>
          <a:off x="152400" y="642938"/>
          <a:ext cx="8763000" cy="549954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Перечень мониторингов (2015г.)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индивидуального прогресса обучающихся 1, 4, 6, 7-х классов</a:t>
                      </a: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готовности к обучению в основной школе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эффективности введения ФГОС ООО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освоения  образовательных программ обучающимися 10 класса по отдельным предметам инвариантной части  учебного плана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 по оценке качества дошкольного образования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объективной информации об уровне готовности первоклассников  к обучению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и федеральные</a:t>
            </a:r>
            <a:br>
              <a:rPr lang="ru-RU" dirty="0" smtClean="0"/>
            </a:br>
            <a:r>
              <a:rPr lang="ru-RU" dirty="0" smtClean="0"/>
              <a:t>мониторинговые исследования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14393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3643314"/>
            <a:ext cx="80581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73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и федеральные</a:t>
            </a:r>
            <a:br>
              <a:rPr lang="ru-RU" dirty="0" smtClean="0"/>
            </a:br>
            <a:r>
              <a:rPr lang="ru-RU" dirty="0" smtClean="0"/>
              <a:t>мониторинговые исследования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7556" y="1989137"/>
            <a:ext cx="7572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389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Мониторинговые исследования в </a:t>
            </a:r>
            <a:br>
              <a:rPr lang="ru-RU" dirty="0" smtClean="0"/>
            </a:br>
            <a:r>
              <a:rPr lang="ru-RU" dirty="0" smtClean="0"/>
              <a:t>первых классах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506" y="1214422"/>
            <a:ext cx="761047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3786190"/>
            <a:ext cx="79343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758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Готовность к обучению в </a:t>
            </a:r>
            <a:br>
              <a:rPr lang="ru-RU" dirty="0" smtClean="0"/>
            </a:br>
            <a:r>
              <a:rPr lang="ru-RU" dirty="0" smtClean="0"/>
              <a:t>основной школе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881" y="1357299"/>
            <a:ext cx="770572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214686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Georgia"/>
              </a:rPr>
              <a:t>Оценка предметных результатов: математика, русский язык, окружающий мир </a:t>
            </a:r>
            <a:endParaRPr lang="ru-RU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270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Мониторинговые исследования по английскому языку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419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введения ФГОС основного общего образования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27174"/>
            <a:ext cx="8501122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77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</a:rPr>
              <a:t>Основные документы по проведению мониторинговых исследований</a:t>
            </a:r>
            <a:endParaRPr lang="ru-RU" sz="4000" dirty="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ja-JP" sz="1600" b="1" i="1" u="sng" dirty="0" smtClean="0">
                <a:latin typeface="Times New Roman" pitchFamily="18" charset="0"/>
              </a:rPr>
              <a:t>Федеральный закон от 29 декабря 2012 г. № 273-ФЗ</a:t>
            </a:r>
            <a:r>
              <a:rPr lang="ru-RU" altLang="ja-JP" sz="1600" dirty="0" smtClean="0">
                <a:latin typeface="Times New Roman" pitchFamily="18" charset="0"/>
              </a:rPr>
              <a:t> </a:t>
            </a:r>
            <a:r>
              <a:rPr lang="en-US" altLang="ja-JP" sz="1600" dirty="0" smtClean="0">
                <a:latin typeface="Times New Roman" pitchFamily="18" charset="0"/>
              </a:rPr>
              <a:t>«</a:t>
            </a:r>
            <a:r>
              <a:rPr lang="ru-RU" altLang="ja-JP" sz="1600" dirty="0" smtClean="0">
                <a:latin typeface="Times New Roman" pitchFamily="18" charset="0"/>
              </a:rPr>
              <a:t>Об образовании в Российской Федерации</a:t>
            </a:r>
            <a:r>
              <a:rPr lang="en-US" altLang="ja-JP" sz="1600" dirty="0" smtClean="0">
                <a:latin typeface="Times New Roman" pitchFamily="18" charset="0"/>
              </a:rPr>
              <a:t>»</a:t>
            </a:r>
            <a:r>
              <a:rPr lang="ru-RU" altLang="ja-JP" sz="1600" dirty="0">
                <a:latin typeface="Times New Roman" pitchFamily="18" charset="0"/>
              </a:rPr>
              <a:t> (статья 95 «Независимая оценка качества образования</a:t>
            </a:r>
            <a:r>
              <a:rPr lang="ru-RU" altLang="ja-JP" sz="1600" dirty="0" smtClean="0">
                <a:latin typeface="Times New Roman" pitchFamily="18" charset="0"/>
              </a:rPr>
              <a:t>»);</a:t>
            </a:r>
            <a:r>
              <a:rPr lang="en-US" altLang="ja-JP" sz="1600" dirty="0" smtClean="0">
                <a:latin typeface="Times New Roman" pitchFamily="18" charset="0"/>
              </a:rPr>
              <a:t> </a:t>
            </a:r>
            <a:endParaRPr lang="ru-RU" altLang="ja-JP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ja-JP" sz="1600" b="1" dirty="0">
                <a:latin typeface="Times New Roman" pitchFamily="18" charset="0"/>
              </a:rPr>
              <a:t>Федеральный закон от 4 апреля 2005 г. № 32-ФЗ </a:t>
            </a:r>
            <a:r>
              <a:rPr lang="ru-RU" altLang="ja-JP" sz="1600" dirty="0">
                <a:latin typeface="Times New Roman" pitchFamily="18" charset="0"/>
              </a:rPr>
              <a:t>«Об Общественной Палате Российской Федерации» (п. 1–2 статьи 2);</a:t>
            </a:r>
          </a:p>
          <a:p>
            <a:pPr>
              <a:lnSpc>
                <a:spcPct val="80000"/>
              </a:lnSpc>
            </a:pPr>
            <a:r>
              <a:rPr lang="ru-RU" altLang="ja-JP" sz="1600" b="1" dirty="0">
                <a:latin typeface="Times New Roman" pitchFamily="18" charset="0"/>
              </a:rPr>
              <a:t>Указ Президента Российской Федерации от 07 мая 2012 г. № 597 </a:t>
            </a:r>
            <a:r>
              <a:rPr lang="ru-RU" altLang="ja-JP" sz="1600" dirty="0">
                <a:latin typeface="Times New Roman" pitchFamily="18" charset="0"/>
              </a:rPr>
              <a:t>«О мероприятиях по реализации государственной социальной политики» (подпункт «к» пункта 1</a:t>
            </a:r>
            <a:r>
              <a:rPr lang="ru-RU" altLang="ja-JP" sz="16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altLang="ja-JP" sz="1600" b="1" dirty="0">
                <a:latin typeface="Times New Roman" pitchFamily="18" charset="0"/>
              </a:rPr>
              <a:t>постановление Правительства Российской Федерации от 30 марта 2013 г. № 286</a:t>
            </a:r>
            <a:r>
              <a:rPr lang="ru-RU" altLang="ja-JP" sz="1600" dirty="0">
                <a:latin typeface="Times New Roman" pitchFamily="18" charset="0"/>
              </a:rPr>
              <a:t> «О формировании независимой системы оценки качества работы организаций, оказывающих социальные услуги»;</a:t>
            </a:r>
            <a:endParaRPr lang="ru-RU" altLang="ja-JP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ja-JP" sz="1600" b="1" i="1" u="sng" dirty="0" smtClean="0">
                <a:latin typeface="Times New Roman" pitchFamily="18" charset="0"/>
              </a:rPr>
              <a:t>Государственная программа Российской Федерации</a:t>
            </a:r>
            <a:r>
              <a:rPr lang="ru-RU" altLang="ja-JP" sz="1600" dirty="0" smtClean="0">
                <a:latin typeface="Times New Roman" pitchFamily="18" charset="0"/>
              </a:rPr>
              <a:t> </a:t>
            </a:r>
            <a:r>
              <a:rPr lang="en-US" altLang="ja-JP" sz="1600" dirty="0" smtClean="0">
                <a:latin typeface="Times New Roman" pitchFamily="18" charset="0"/>
              </a:rPr>
              <a:t>«</a:t>
            </a:r>
            <a:r>
              <a:rPr lang="ru-RU" altLang="ja-JP" sz="1600" dirty="0" smtClean="0">
                <a:latin typeface="Times New Roman" pitchFamily="18" charset="0"/>
              </a:rPr>
              <a:t>Развитие образования</a:t>
            </a:r>
            <a:r>
              <a:rPr lang="en-US" altLang="ja-JP" sz="1600" dirty="0" smtClean="0">
                <a:latin typeface="Times New Roman" pitchFamily="18" charset="0"/>
              </a:rPr>
              <a:t>» </a:t>
            </a:r>
            <a:r>
              <a:rPr lang="ru-RU" altLang="ja-JP" sz="1600" dirty="0" smtClean="0">
                <a:latin typeface="Times New Roman" pitchFamily="18" charset="0"/>
              </a:rPr>
              <a:t>на 2013-2020 годы, утвержденная распоряжением Правительства Российской Федерации от 15 мая 2013 г. № 792-р;</a:t>
            </a:r>
          </a:p>
          <a:p>
            <a:pPr>
              <a:lnSpc>
                <a:spcPct val="80000"/>
              </a:lnSpc>
            </a:pPr>
            <a:r>
              <a:rPr lang="ru-RU" altLang="ja-JP" sz="1600" b="1" i="1" u="sng" dirty="0" smtClean="0">
                <a:latin typeface="Times New Roman" pitchFamily="18" charset="0"/>
              </a:rPr>
              <a:t>постановление Правительства Российской Федерации</a:t>
            </a:r>
            <a:r>
              <a:rPr lang="ru-RU" altLang="ja-JP" sz="1600" dirty="0" smtClean="0">
                <a:latin typeface="Times New Roman" pitchFamily="18" charset="0"/>
              </a:rPr>
              <a:t> от 5 августа 2013 г. № 662 </a:t>
            </a:r>
            <a:r>
              <a:rPr lang="en-US" altLang="ja-JP" sz="1600" dirty="0" smtClean="0">
                <a:latin typeface="Times New Roman" pitchFamily="18" charset="0"/>
              </a:rPr>
              <a:t>«</a:t>
            </a:r>
            <a:r>
              <a:rPr lang="ru-RU" altLang="ja-JP" sz="1600" dirty="0" smtClean="0">
                <a:latin typeface="Times New Roman" pitchFamily="18" charset="0"/>
              </a:rPr>
              <a:t>Об осуществлении мониторинга системы образования</a:t>
            </a:r>
            <a:r>
              <a:rPr lang="en-US" altLang="ja-JP" sz="1600" dirty="0" smtClean="0">
                <a:latin typeface="Times New Roman" pitchFamily="18" charset="0"/>
              </a:rPr>
              <a:t>»;</a:t>
            </a:r>
            <a:endParaRPr lang="ru-RU" altLang="ja-JP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России от 14 июня 2013 г. № 462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Порядка проведения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организацией»;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Методические рекомендации по проведению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независимой системы оценки качества работы образовательных организаций (утверждены заместителем министра образования и науки Российской Федерации А.Б.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ПовалкО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14 октября 2013 г.);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04 февраля 2013 г. № АП-113/02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 реализации мероприятий по независимой системе оценки качества образования Пункт 1 «к» Указа Президента Российской Федерации от 7 мая 2012 г. № 597»;</a:t>
            </a:r>
          </a:p>
          <a:p>
            <a:pPr>
              <a:lnSpc>
                <a:spcPct val="80000"/>
              </a:lnSpc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Мониторинговые исследования среднего общего образования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7174"/>
            <a:ext cx="8786874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69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Мониторинговое исследование оценки качества дошкольного образования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7174"/>
            <a:ext cx="8715436" cy="49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8325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 все внешняя оценка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Необходимость создания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</a:rPr>
              <a:t>внутренней системы оценки качества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31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результатов исследования руководителем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I </a:t>
            </a:r>
            <a:r>
              <a:rPr lang="ru-RU" sz="1600" b="1" dirty="0" smtClean="0">
                <a:solidFill>
                  <a:srgbClr val="FF0000"/>
                </a:solidFill>
              </a:rPr>
              <a:t>направление: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b="1" dirty="0" smtClean="0"/>
              <a:t>осознать</a:t>
            </a:r>
            <a:r>
              <a:rPr lang="ru-RU" sz="1600" dirty="0" smtClean="0"/>
              <a:t> </a:t>
            </a:r>
            <a:r>
              <a:rPr lang="ru-RU" sz="1600" dirty="0"/>
              <a:t>проблему;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b="1" dirty="0"/>
              <a:t>п</a:t>
            </a:r>
            <a:r>
              <a:rPr lang="ru-RU" sz="1600" b="1" dirty="0" smtClean="0"/>
              <a:t>роанализировать</a:t>
            </a:r>
            <a:r>
              <a:rPr lang="ru-RU" sz="1600" dirty="0" smtClean="0"/>
              <a:t>, сопоставив </a:t>
            </a:r>
            <a:r>
              <a:rPr lang="ru-RU" sz="1600" dirty="0"/>
              <a:t>данные мониторинга с запланированными показателями, что даст вам возможность увидеть, насколько верны ваши управленческие решения, поможет скорректировать, пересмотреть методы, способы, действия, или же утвердиться в их правильности;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b="1" dirty="0"/>
              <a:t>обсудить</a:t>
            </a:r>
            <a:r>
              <a:rPr lang="ru-RU" sz="1600" dirty="0"/>
              <a:t> </a:t>
            </a:r>
            <a:r>
              <a:rPr lang="ru-RU" sz="1600" dirty="0" smtClean="0"/>
              <a:t>проблему на педагогическом совете, </a:t>
            </a:r>
            <a:r>
              <a:rPr lang="ru-RU" sz="1600" dirty="0"/>
              <a:t>если это информация касается качества образования в учреждении в общем; если это информация касается преподавания предмета;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b="1" dirty="0" smtClean="0"/>
              <a:t>провести</a:t>
            </a:r>
            <a:r>
              <a:rPr lang="ru-RU" sz="1600" dirty="0" smtClean="0"/>
              <a:t> </a:t>
            </a:r>
            <a:r>
              <a:rPr lang="ru-RU" sz="1600" dirty="0"/>
              <a:t>педагогический </a:t>
            </a:r>
            <a:r>
              <a:rPr lang="ru-RU" sz="1600" dirty="0" err="1"/>
              <a:t>внутришкольный</a:t>
            </a:r>
            <a:r>
              <a:rPr lang="ru-RU" sz="1600" dirty="0"/>
              <a:t> аудит (один из инструментов нового качества управления педагогическим коллективом);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b="1" dirty="0" smtClean="0"/>
              <a:t>провести</a:t>
            </a:r>
            <a:r>
              <a:rPr lang="ru-RU" sz="1600" dirty="0" smtClean="0"/>
              <a:t> </a:t>
            </a:r>
            <a:r>
              <a:rPr lang="ru-RU" sz="1600" dirty="0"/>
              <a:t>обучение  педагогов по вопросу «Сущность качественного образования» (педагогический совет, методические чтения, практический семинар, цикл публичных лекций по данной тематике). </a:t>
            </a:r>
            <a:r>
              <a:rPr lang="ru-RU" sz="1600" dirty="0" smtClean="0"/>
              <a:t>По </a:t>
            </a:r>
            <a:r>
              <a:rPr lang="ru-RU" sz="1600" dirty="0"/>
              <a:t>результатам работы может быть составлена программа  "Мониторинг качества образования в учреждении»;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dirty="0" smtClean="0"/>
              <a:t>регулярно </a:t>
            </a:r>
            <a:r>
              <a:rPr lang="ru-RU" sz="1600" dirty="0"/>
              <a:t>осуществлять профессиональное </a:t>
            </a:r>
            <a:r>
              <a:rPr lang="ru-RU" sz="1600" b="1" dirty="0"/>
              <a:t>консультирование педагогов</a:t>
            </a:r>
            <a:r>
              <a:rPr lang="ru-RU" sz="1600" dirty="0"/>
              <a:t>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dirty="0" smtClean="0"/>
              <a:t>запланировать </a:t>
            </a:r>
            <a:r>
              <a:rPr lang="ru-RU" sz="1600" dirty="0"/>
              <a:t>ряд мероприятий для устранения проблемы;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600" dirty="0" smtClean="0">
                <a:solidFill>
                  <a:srgbClr val="FF0000"/>
                </a:solidFill>
              </a:rPr>
              <a:t>осуществить </a:t>
            </a:r>
            <a:r>
              <a:rPr lang="ru-RU" sz="1600" dirty="0">
                <a:solidFill>
                  <a:srgbClr val="FF0000"/>
                </a:solidFill>
              </a:rPr>
              <a:t>контроль за деятельностью педагогов по </a:t>
            </a:r>
            <a:r>
              <a:rPr lang="ru-RU" sz="1600" dirty="0" smtClean="0">
                <a:solidFill>
                  <a:srgbClr val="FF0000"/>
                </a:solidFill>
              </a:rPr>
              <a:t>устранению проблемы.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436662"/>
              </p:ext>
            </p:extLst>
          </p:nvPr>
        </p:nvGraphicFramePr>
        <p:xfrm>
          <a:off x="251520" y="500539"/>
          <a:ext cx="8712969" cy="613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089"/>
                <a:gridCol w="1179077"/>
                <a:gridCol w="2005043"/>
                <a:gridCol w="4233760"/>
              </a:tblGrid>
              <a:tr h="580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4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средних показателей результатов ЕГЭ и ОГЭ по предметам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средних показателей результатов ЕГЭ и ОГЭ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Адресная работа с ОУ, педагогами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Введение наставничества для педагогов, у которых опыт преподавания в старшей школе недостаточен.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Стажировка у педагогов, обучающиеся которых показывают высокие результаты на ГИА «Эффективный опыт лучших педагогов по подготовке учащихся к ГИА – в практику каждого»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ВШК.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Методический десант в ОУ района</a:t>
                      </a:r>
                      <a:r>
                        <a:rPr lang="ru-RU" sz="105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Решение спорных и проблемных методических вопросов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Проведение серии методических, практико-ориентированных семинаров по проблемным методическим вопросам: эффективные формы и приемы организации повторения и обобщения знаний, этапов учебного занятия, использование системно-деятельностного подхода в обучении,  и т.д.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этой целью разработаны программы ПДС: </a:t>
                      </a:r>
                      <a:endParaRPr lang="ru-RU" sz="105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 в образовании. Проектные и исследовательские технологии»;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Эффективные образовательные технологии;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Современный урок в свете требований ФГОС общего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Организация обучения педагогов в области оценки качества образования по вопросам обработки полученных результатов мониторинговых исследований и принятия решений по корректировке </a:t>
                      </a:r>
                      <a:r>
                        <a:rPr lang="ru-RU" sz="105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воспитательного процесса</a:t>
                      </a:r>
                      <a:r>
                        <a:rPr lang="ru-RU" sz="105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Школа интересного опыта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открытой площадки для:</a:t>
                      </a:r>
                      <a:endParaRPr lang="ru-RU" sz="10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творческого отчета ШМО учителей - предметников;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презентации опыта работы РМО учителей – предметников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декада «Современный урок в школе»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5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педагогические чтения «Современный урок: создание положительной мотивации как средство повышения качества образования»</a:t>
                      </a:r>
                      <a:endParaRPr lang="ru-RU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665" marR="396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1663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План мероприятий по устранению 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представления результатов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Индивидуально по ученику;</a:t>
            </a:r>
          </a:p>
          <a:p>
            <a:r>
              <a:rPr lang="ru-RU" dirty="0" smtClean="0"/>
              <a:t>По классу;</a:t>
            </a:r>
          </a:p>
          <a:p>
            <a:r>
              <a:rPr lang="ru-RU" dirty="0" smtClean="0"/>
              <a:t>По образовательному учреждению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30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результатов исследования руководителем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II </a:t>
            </a:r>
            <a:r>
              <a:rPr lang="ru-RU" sz="1800" b="1" dirty="0" smtClean="0">
                <a:solidFill>
                  <a:srgbClr val="FF0000"/>
                </a:solidFill>
              </a:rPr>
              <a:t>направление:</a:t>
            </a:r>
            <a:endParaRPr lang="ru-RU" sz="18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800" dirty="0" smtClean="0"/>
              <a:t>Создает систему внутри школьного мониторинга: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- создать </a:t>
            </a:r>
            <a:r>
              <a:rPr lang="ru-RU" sz="1800" dirty="0"/>
              <a:t>нормативную базу по внутри школьному оцениванию знаний учащихся (Положение о мониторинге качества образования в учреждении; Положение о рейтинговой системе оценивания знаний учащихся в </a:t>
            </a:r>
            <a:r>
              <a:rPr lang="ru-RU" sz="1800" dirty="0" smtClean="0"/>
              <a:t>учреждении и др.);</a:t>
            </a:r>
            <a:endParaRPr lang="ru-RU" sz="1800" dirty="0"/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- создать </a:t>
            </a:r>
            <a:r>
              <a:rPr lang="ru-RU" sz="1800" dirty="0"/>
              <a:t>инициативную группу по разработке </a:t>
            </a:r>
            <a:r>
              <a:rPr lang="ru-RU" sz="1800" dirty="0" err="1"/>
              <a:t>КИМов</a:t>
            </a:r>
            <a:r>
              <a:rPr lang="ru-RU" sz="1800" dirty="0" smtClean="0"/>
              <a:t>.                              </a:t>
            </a:r>
            <a:endParaRPr lang="ru-RU" sz="1800" dirty="0"/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- осуществить </a:t>
            </a:r>
            <a:r>
              <a:rPr lang="ru-RU" sz="1800" dirty="0"/>
              <a:t>контроль за деятельностью педагогов по проведению, использованию мониторинговых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0713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</a:rPr>
              <a:t>Учитель на основе полученной информации имеет возможность управлять процессом обучения следующим образом: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532792" y="1520721"/>
            <a:ext cx="8064127" cy="4176489"/>
          </a:xfrm>
          <a:solidFill>
            <a:srgbClr val="FFFFFF">
              <a:alpha val="91000"/>
            </a:srgbClr>
          </a:solidFill>
        </p:spPr>
        <p:txBody>
          <a:bodyPr/>
          <a:lstStyle/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анализировать результаты тестирования всего класса и отдельного ученика. Имея абсолютный результат тестирования, принять оптимальное методическое решение по конкретному ученику, группе учащихся или всему классу;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тестирования по содержанию в целом позволяют учителю сделать вывод о необходимости организации повторения той или иной структурной единицы (конкретной структурной единицы, а не параграфа в целом) для достижения максимальной результативности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может проследить динамику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ребенка по предмету и своевременно сделать вывод о соответствии уровня тестирования возможностям ученика в данный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36285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 по устранению пробелов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/>
              <a:t>о</a:t>
            </a:r>
            <a:r>
              <a:rPr lang="ru-RU" dirty="0" smtClean="0"/>
              <a:t>пределить личную </a:t>
            </a:r>
            <a:r>
              <a:rPr lang="ru-RU" dirty="0"/>
              <a:t>готовность каждого </a:t>
            </a:r>
            <a:r>
              <a:rPr lang="ru-RU" dirty="0" smtClean="0"/>
              <a:t>ученика»;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индивидуальные </a:t>
            </a:r>
            <a:r>
              <a:rPr lang="ru-RU" dirty="0"/>
              <a:t>уровни достижений учащихся,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подбор </a:t>
            </a:r>
            <a:r>
              <a:rPr lang="ru-RU" dirty="0"/>
              <a:t>индивидуальных заданий по </a:t>
            </a:r>
            <a:r>
              <a:rPr lang="ru-RU" dirty="0" smtClean="0"/>
              <a:t>предмету,</a:t>
            </a:r>
          </a:p>
          <a:p>
            <a:pPr>
              <a:buFontTx/>
              <a:buChar char="-"/>
            </a:pPr>
            <a:r>
              <a:rPr lang="ru-RU" dirty="0" smtClean="0"/>
              <a:t>составление </a:t>
            </a:r>
            <a:r>
              <a:rPr lang="ru-RU" dirty="0"/>
              <a:t>маршрутного </a:t>
            </a:r>
            <a:r>
              <a:rPr lang="ru-RU" dirty="0" smtClean="0"/>
              <a:t>листа,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индивидуальный </a:t>
            </a:r>
            <a:r>
              <a:rPr lang="ru-RU" dirty="0"/>
              <a:t>план работы по каждому </a:t>
            </a:r>
            <a:r>
              <a:rPr lang="ru-RU" dirty="0" smtClean="0"/>
              <a:t>ученику,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овторение не усвоенной темы,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индивидуальные консультации.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К</a:t>
            </a:r>
            <a:r>
              <a:rPr lang="ru-RU" i="1" dirty="0" smtClean="0">
                <a:solidFill>
                  <a:srgbClr val="FF0000"/>
                </a:solidFill>
              </a:rPr>
              <a:t>аждому </a:t>
            </a:r>
            <a:r>
              <a:rPr lang="ru-RU" i="1" dirty="0">
                <a:solidFill>
                  <a:srgbClr val="FF0000"/>
                </a:solidFill>
              </a:rPr>
              <a:t>учителю </a:t>
            </a:r>
            <a:r>
              <a:rPr lang="ru-RU" i="1" dirty="0" smtClean="0">
                <a:solidFill>
                  <a:srgbClr val="FF0000"/>
                </a:solidFill>
              </a:rPr>
              <a:t>необходимо работать </a:t>
            </a:r>
            <a:r>
              <a:rPr lang="ru-RU" i="1" dirty="0">
                <a:solidFill>
                  <a:srgbClr val="FF0000"/>
                </a:solidFill>
              </a:rPr>
              <a:t>с индивидуальными показателями каждого ученика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1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7019302"/>
              </p:ext>
            </p:extLst>
          </p:nvPr>
        </p:nvGraphicFramePr>
        <p:xfrm>
          <a:off x="1043608" y="260648"/>
          <a:ext cx="237626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/>
          <a:stretch/>
        </p:blipFill>
        <p:spPr bwMode="auto">
          <a:xfrm>
            <a:off x="6228184" y="2689101"/>
            <a:ext cx="2793910" cy="18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9333" r="70278" b="16444"/>
          <a:stretch/>
        </p:blipFill>
        <p:spPr bwMode="auto">
          <a:xfrm>
            <a:off x="3991483" y="2593877"/>
            <a:ext cx="1863173" cy="220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49" y="102800"/>
            <a:ext cx="1788583" cy="231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68" y="139385"/>
            <a:ext cx="1857688" cy="228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0" r="4304"/>
          <a:stretch/>
        </p:blipFill>
        <p:spPr bwMode="auto">
          <a:xfrm>
            <a:off x="6228184" y="4797152"/>
            <a:ext cx="2835985" cy="187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83" y="4941168"/>
            <a:ext cx="1960848" cy="173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38200" y="57093"/>
            <a:ext cx="7771416" cy="13735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Документы министерства образования и науки Хабаровского края 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мониторинговым исследованиям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27088" y="1484313"/>
            <a:ext cx="77057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1600" b="1" dirty="0" smtClean="0"/>
              <a:t>распоряжение </a:t>
            </a:r>
            <a:r>
              <a:rPr lang="ru-RU" sz="1600" b="1" dirty="0"/>
              <a:t>от 20 мая 2013 г. № 641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0000"/>
                </a:solidFill>
              </a:rPr>
              <a:t>Об утверждении Положения о региональной системе оценки качества образования в Хабаровском крае и Плана-графика реализации мероприятий по развитию региональной системы оценки качества образования Хабаровского края на 2013 – 2015 гг.»;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приказ </a:t>
            </a:r>
            <a:r>
              <a:rPr lang="ru-RU" sz="1600" b="1" dirty="0">
                <a:solidFill>
                  <a:srgbClr val="000000"/>
                </a:solidFill>
              </a:rPr>
              <a:t>от 26 июня 2013 г. № 20</a:t>
            </a:r>
            <a:r>
              <a:rPr lang="ru-RU" sz="1600" dirty="0">
                <a:solidFill>
                  <a:srgbClr val="000000"/>
                </a:solidFill>
              </a:rPr>
              <a:t> «Об утверждении базового (отраслевого) перечня показателей эффективности деятельности руководителей и педагогических работников государственных (муниципальных) образовательных организаций»;</a:t>
            </a: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ru-RU" sz="1600" b="1" dirty="0">
                <a:solidFill>
                  <a:srgbClr val="000000"/>
                </a:solidFill>
              </a:rPr>
              <a:t>распоряжение от 01 февраля 2013 г. № 114</a:t>
            </a:r>
            <a:r>
              <a:rPr lang="ru-RU" sz="1600" dirty="0">
                <a:solidFill>
                  <a:srgbClr val="000000"/>
                </a:solidFill>
              </a:rPr>
              <a:t> «Об утверждении перечня региональных мониторинговых исследований качества образования в общеобразовательных учреждениях Хабаровского края на</a:t>
            </a:r>
            <a:r>
              <a:rPr lang="ru-RU" sz="1600" b="1" dirty="0">
                <a:solidFill>
                  <a:srgbClr val="000000"/>
                </a:solidFill>
              </a:rPr>
              <a:t> 2013 год»;</a:t>
            </a: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ru-RU" sz="1600" b="1" dirty="0">
                <a:solidFill>
                  <a:srgbClr val="000000"/>
                </a:solidFill>
              </a:rPr>
              <a:t>распоряжение от 30 сентября 2013 г. № 1310 </a:t>
            </a:r>
            <a:r>
              <a:rPr lang="ru-RU" sz="1600" dirty="0">
                <a:solidFill>
                  <a:srgbClr val="000000"/>
                </a:solidFill>
              </a:rPr>
              <a:t>«Об утверждении перечня региональных мониторинговых исследований </a:t>
            </a:r>
            <a:r>
              <a:rPr lang="ru-RU" sz="1600" dirty="0" smtClean="0">
                <a:solidFill>
                  <a:srgbClr val="000000"/>
                </a:solidFill>
              </a:rPr>
              <a:t>качества </a:t>
            </a:r>
            <a:r>
              <a:rPr lang="ru-RU" sz="1600" dirty="0">
                <a:solidFill>
                  <a:srgbClr val="000000"/>
                </a:solidFill>
              </a:rPr>
              <a:t>образования в общеобразовательных организациях Хабаровского края в </a:t>
            </a:r>
            <a:r>
              <a:rPr lang="ru-RU" sz="1600" b="1" dirty="0">
                <a:solidFill>
                  <a:srgbClr val="000000"/>
                </a:solidFill>
              </a:rPr>
              <a:t>2014 году</a:t>
            </a:r>
            <a:r>
              <a:rPr lang="ru-RU" sz="1600" dirty="0" smtClean="0">
                <a:solidFill>
                  <a:srgbClr val="000000"/>
                </a:solidFill>
              </a:rPr>
              <a:t>»;</a:t>
            </a:r>
          </a:p>
          <a:p>
            <a:pPr algn="just"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распоряжение от 25 февраля 2015г. №304 </a:t>
            </a:r>
            <a:r>
              <a:rPr lang="ru-RU" sz="1600" dirty="0" smtClean="0">
                <a:solidFill>
                  <a:srgbClr val="000000"/>
                </a:solidFill>
              </a:rPr>
              <a:t>«Об утверждении перечня региональных мониторинговых исследований качества образования  в общеобразовательных организациях Хабаровского края на  </a:t>
            </a:r>
            <a:r>
              <a:rPr lang="ru-RU" sz="1600" b="1" dirty="0" smtClean="0">
                <a:solidFill>
                  <a:srgbClr val="000000"/>
                </a:solidFill>
              </a:rPr>
              <a:t>2015 год».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РОДИТЕЛЯМ:</a:t>
            </a:r>
          </a:p>
          <a:p>
            <a:pPr>
              <a:buNone/>
            </a:pPr>
            <a:r>
              <a:rPr lang="ru-RU" dirty="0" smtClean="0"/>
              <a:t>для оказания поддержки своим детям в обучении в школе </a:t>
            </a:r>
          </a:p>
          <a:p>
            <a:pPr>
              <a:buNone/>
            </a:pPr>
            <a:r>
              <a:rPr lang="ru-RU" b="1" dirty="0" smtClean="0"/>
              <a:t>ПСИХОЛОГУ:</a:t>
            </a:r>
          </a:p>
          <a:p>
            <a:pPr>
              <a:buNone/>
            </a:pPr>
            <a:r>
              <a:rPr lang="ru-RU" dirty="0" smtClean="0"/>
              <a:t>для проведения при необходимости детальных </a:t>
            </a:r>
          </a:p>
          <a:p>
            <a:pPr algn="just">
              <a:buNone/>
            </a:pPr>
            <a:r>
              <a:rPr lang="ru-RU" dirty="0" smtClean="0"/>
              <a:t>индивидуальных обследований ребенка и определения рекомендаций учителю или разработки программы коррекционной работы с учеником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27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38200" y="487980"/>
            <a:ext cx="7771416" cy="511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757349" y="1627063"/>
            <a:ext cx="7929451" cy="451287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05" tIns="40053" rIns="80105" bIns="40053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выстраивания оценки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 уровнях (региональный, муниципальный, образовательной организации);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 от оценки только одной характеристики образовательных достижений (предметная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 более широкому пониманию образовательных достижений и оценке нескольких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подготовка школьных,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команд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оценки качества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апробация и внедрение инструментария и процедур оценки качества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838200" y="57093"/>
            <a:ext cx="7771416" cy="13735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Нанайского муниципального района по мониторинговым исследованиям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27088" y="1484313"/>
            <a:ext cx="77057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Письмо от 25.03.2015 №1-34/405 </a:t>
            </a:r>
            <a:r>
              <a:rPr lang="ru-RU" sz="1600" dirty="0" smtClean="0">
                <a:solidFill>
                  <a:prstClr val="black"/>
                </a:solidFill>
              </a:rPr>
              <a:t>«О проведении региональных мониторинговых исследований качества образования в 2015 году;</a:t>
            </a:r>
          </a:p>
          <a:p>
            <a:pPr algn="just"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Приказ от 26.03.2015 №141 </a:t>
            </a:r>
            <a:r>
              <a:rPr lang="ru-RU" sz="1600" dirty="0" smtClean="0">
                <a:solidFill>
                  <a:srgbClr val="000000"/>
                </a:solidFill>
              </a:rPr>
              <a:t>«Об утверждении плана мероприятий по реализации развития физико-математического образования в Нанайском муниципальном районе на 2014-2020годы»;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Письмо от 02.04.2015 №1_34/440</a:t>
            </a:r>
            <a:r>
              <a:rPr lang="ru-RU" sz="1600" dirty="0" smtClean="0">
                <a:solidFill>
                  <a:srgbClr val="000000"/>
                </a:solidFill>
              </a:rPr>
              <a:t> «О проведении мониторингового исследования в 1-х класса»;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Письмо от 26.03.2015 №1-34/408 </a:t>
            </a:r>
            <a:r>
              <a:rPr lang="ru-RU" sz="1600" dirty="0" smtClean="0">
                <a:solidFill>
                  <a:srgbClr val="000000"/>
                </a:solidFill>
              </a:rPr>
              <a:t>«О проведении мониторингового исследования в 6-х классах»;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Письмо от 25.03.2015 №1_34/401 </a:t>
            </a:r>
            <a:r>
              <a:rPr lang="ru-RU" sz="1600" dirty="0" smtClean="0">
                <a:solidFill>
                  <a:srgbClr val="000000"/>
                </a:solidFill>
              </a:rPr>
              <a:t>«О проведении мониторингового исследования в 4-х классах».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__________________________________________________________________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</a:rPr>
              <a:t>Постановление Главы Нанайского муниципального района от 05.02.2015 №86    </a:t>
            </a:r>
            <a:r>
              <a:rPr lang="ru-RU" sz="1600" dirty="0" smtClean="0">
                <a:solidFill>
                  <a:srgbClr val="000000"/>
                </a:solidFill>
              </a:rPr>
              <a:t>«Об организации и проведении мониторинга системы образования Нанайского муниципального района»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83568" y="24301"/>
            <a:ext cx="7771416" cy="8195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05" tIns="40053" rIns="80105" bIns="40053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Региональный центр оценки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                качества образования </a:t>
            </a:r>
            <a:endParaRPr lang="ru-RU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8" y="167578"/>
            <a:ext cx="2438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39810"/>
            <a:ext cx="82809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Создан </a:t>
            </a:r>
            <a:r>
              <a:rPr lang="ru-RU" dirty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в соответствии с распоряжением </a:t>
            </a:r>
            <a:r>
              <a:rPr lang="ru-RU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Губернатора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Хабаровского </a:t>
            </a:r>
            <a:r>
              <a:rPr lang="ru-RU" dirty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края от 11 ноября 2008 года № 582-р. </a:t>
            </a:r>
            <a:endParaRPr lang="ru-RU" dirty="0" smtClean="0">
              <a:solidFill>
                <a:srgbClr val="333333"/>
              </a:solidFill>
              <a:latin typeface="Tahom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Цель: повышение качества образования</a:t>
            </a:r>
            <a:endParaRPr lang="ru-RU" sz="2000" dirty="0">
              <a:solidFill>
                <a:srgbClr val="333333"/>
              </a:solidFill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</a:t>
            </a:r>
            <a:r>
              <a:rPr lang="ru-RU" sz="3200" dirty="0" smtClean="0">
                <a:solidFill>
                  <a:srgbClr val="FFFF00"/>
                </a:solidFill>
              </a:rPr>
              <a:t>Мониторинг учебных достижений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496" y="1508787"/>
            <a:ext cx="910850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prstClr val="black"/>
                </a:solidFill>
                <a:latin typeface="Georgia"/>
              </a:rPr>
              <a:t>Мониторинг учебных достижений школьников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– это  процедура</a:t>
            </a:r>
            <a:r>
              <a:rPr lang="en-US" sz="28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оценки результатов обучения, которая проводится на регулярной основе и имеет своей целью предоставление актуальной для управленцев </a:t>
            </a:r>
            <a:r>
              <a:rPr lang="ru-RU" sz="2800" i="1" dirty="0">
                <a:solidFill>
                  <a:prstClr val="black"/>
                </a:solidFill>
                <a:latin typeface="Georgia"/>
              </a:rPr>
              <a:t>и педагогов информации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относительно </a:t>
            </a:r>
            <a:r>
              <a:rPr lang="ru-RU" sz="2800" i="1" dirty="0" smtClean="0">
                <a:solidFill>
                  <a:srgbClr val="FF0000"/>
                </a:solidFill>
                <a:latin typeface="Georgia"/>
              </a:rPr>
              <a:t>уровня знаний и навыков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различных групп учащихся, </a:t>
            </a:r>
            <a:r>
              <a:rPr lang="ru-RU" sz="2800" i="1" dirty="0" smtClean="0">
                <a:solidFill>
                  <a:srgbClr val="FF0000"/>
                </a:solidFill>
                <a:latin typeface="Georgia"/>
              </a:rPr>
              <a:t>тенденций их изменений и факторов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, оказывающих влияние на результаты обучения.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66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rgbClr val="FFFF00"/>
                </a:solidFill>
              </a:rPr>
              <a:t>Ключевые вопросы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1" y="1604798"/>
            <a:ext cx="88931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>
                <a:solidFill>
                  <a:prstClr val="black"/>
                </a:solidFill>
                <a:latin typeface="Georgia"/>
              </a:rPr>
              <a:t>Насколько эффективно учащиеся овладевают знаниями и навыками в системе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образования?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i="1" dirty="0" smtClean="0">
              <a:solidFill>
                <a:prstClr val="black"/>
              </a:solidFill>
              <a:latin typeface="Georg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Какие </a:t>
            </a:r>
            <a:r>
              <a:rPr lang="ru-RU" sz="2800" i="1" dirty="0">
                <a:solidFill>
                  <a:prstClr val="black"/>
                </a:solidFill>
                <a:latin typeface="Georgia"/>
              </a:rPr>
              <a:t>достижения демонстрируют представители различных групп 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учащихся?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i="1" dirty="0" smtClean="0">
              <a:solidFill>
                <a:prstClr val="black"/>
              </a:solidFill>
              <a:latin typeface="Georg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Какие </a:t>
            </a:r>
            <a:r>
              <a:rPr lang="ru-RU" sz="2800" i="1" dirty="0">
                <a:solidFill>
                  <a:prstClr val="black"/>
                </a:solidFill>
                <a:latin typeface="Georgia"/>
              </a:rPr>
              <a:t>факторы оказывают влияние на результаты обучения</a:t>
            </a: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i="1" dirty="0" smtClean="0">
              <a:solidFill>
                <a:prstClr val="black"/>
              </a:solidFill>
              <a:latin typeface="Georg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Georgia"/>
              </a:rPr>
              <a:t>Меняются ли результаты со временем?</a:t>
            </a:r>
            <a:endParaRPr lang="ru-RU" sz="280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973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5183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Актуальность мониторинга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51577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400" smtClean="0"/>
              <a:t>Объективный ответ на вопрос: каковы изменения в школе?</a:t>
            </a:r>
          </a:p>
          <a:p>
            <a:pPr eaLnBrk="1" hangingPunct="1"/>
            <a:r>
              <a:rPr lang="ru-RU" sz="3400" smtClean="0"/>
              <a:t>Что надо сделать, чтобы улучшить качество образованности её воспитанников?</a:t>
            </a:r>
          </a:p>
          <a:p>
            <a:pPr eaLnBrk="1" hangingPunct="1"/>
            <a:r>
              <a:rPr lang="ru-RU" sz="3400" smtClean="0"/>
              <a:t>Точное знание того - идем вперед или стоим на месте?</a:t>
            </a:r>
          </a:p>
          <a:p>
            <a:pPr eaLnBrk="1" hangingPunct="1"/>
            <a:r>
              <a:rPr lang="ru-RU" sz="3400" smtClean="0"/>
              <a:t>Возможность последовательно и грамотно проводить работу по регулированию и коррекции образовательного процесса.</a:t>
            </a:r>
          </a:p>
          <a:p>
            <a:pPr eaLnBrk="1" hangingPunct="1"/>
            <a:endParaRPr lang="ru-RU" sz="3400" smtClean="0"/>
          </a:p>
        </p:txBody>
      </p:sp>
    </p:spTree>
    <p:extLst>
      <p:ext uri="{BB962C8B-B14F-4D97-AF65-F5344CB8AC3E}">
        <p14:creationId xmlns:p14="http://schemas.microsoft.com/office/powerpoint/2010/main" val="1529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42938"/>
          <a:ext cx="8763000" cy="5511483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Перечень мониторингов (2013 г.)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региональный мониторинг качества предметных компетенций обучающихся 1 – 4, 5 – 8, 10, 11 классов</a:t>
                      </a:r>
                    </a:p>
                  </a:txBody>
                  <a:tcPr marL="61111" marR="611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качества системы начального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уровня готовности первоклассников к обучению в школе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мониторинг по оценке уровня готовности к обучению в основной школе выпускников начальной 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1772</Words>
  <Application>Microsoft Office PowerPoint</Application>
  <PresentationFormat>Экран (4:3)</PresentationFormat>
  <Paragraphs>204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31</vt:i4>
      </vt:variant>
    </vt:vector>
  </HeadingPairs>
  <TitlesOfParts>
    <vt:vector size="49" baseType="lpstr">
      <vt:lpstr>Тема Office</vt:lpstr>
      <vt:lpstr>Официальная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6_Официальная</vt:lpstr>
      <vt:lpstr>7_Официальная</vt:lpstr>
      <vt:lpstr>8_Официальная</vt:lpstr>
      <vt:lpstr>9_Официальная</vt:lpstr>
      <vt:lpstr>10_Официальная</vt:lpstr>
      <vt:lpstr>11_Официальная</vt:lpstr>
      <vt:lpstr>12_Официальная</vt:lpstr>
      <vt:lpstr>13_Официальная</vt:lpstr>
      <vt:lpstr>14_Официальная</vt:lpstr>
      <vt:lpstr>19_Официальная</vt:lpstr>
      <vt:lpstr>24_Официальная</vt:lpstr>
      <vt:lpstr>Результаты мониторинговых исследований как инструменты для повышения качества образования</vt:lpstr>
      <vt:lpstr>Основные документы по проведению мониторинговых исследований</vt:lpstr>
      <vt:lpstr>Презентация PowerPoint</vt:lpstr>
      <vt:lpstr>Презентация PowerPoint</vt:lpstr>
      <vt:lpstr>Презентация PowerPoint</vt:lpstr>
      <vt:lpstr>               Мониторинг учебных достижений</vt:lpstr>
      <vt:lpstr>Ключевые вопросы</vt:lpstr>
      <vt:lpstr>Актуальность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и федеральные мониторинговые исследования </vt:lpstr>
      <vt:lpstr>Международные и федеральные мониторинговые исследования </vt:lpstr>
      <vt:lpstr>  Мониторинговые исследования в  первых классах </vt:lpstr>
      <vt:lpstr>Готовность к обучению в  основной школе </vt:lpstr>
      <vt:lpstr>Мониторинговые исследования по английскому языку </vt:lpstr>
      <vt:lpstr>Сопровождение введения ФГОС основного общего образования </vt:lpstr>
      <vt:lpstr>Мониторинговые исследования среднего общего образования </vt:lpstr>
      <vt:lpstr>Мониторинговое исследование оценки качества дошкольного образования </vt:lpstr>
      <vt:lpstr>Презентация PowerPoint</vt:lpstr>
      <vt:lpstr> Использование результатов исследования руководителем</vt:lpstr>
      <vt:lpstr>Презентация PowerPoint</vt:lpstr>
      <vt:lpstr>Формы представления результатов мониторинга</vt:lpstr>
      <vt:lpstr> Использование результатов исследования руководителем</vt:lpstr>
      <vt:lpstr>Учитель на основе полученной информации имеет возможность управлять процессом обучения следующим образом:</vt:lpstr>
      <vt:lpstr> Мероприятия по устранению пробелов</vt:lpstr>
      <vt:lpstr>Презентация PowerPoint</vt:lpstr>
      <vt:lpstr>Использование результатов исследования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Юрьевна Кошельникова</dc:creator>
  <cp:lastModifiedBy>Белоусова ОВ</cp:lastModifiedBy>
  <cp:revision>128</cp:revision>
  <cp:lastPrinted>2015-04-27T00:48:06Z</cp:lastPrinted>
  <dcterms:created xsi:type="dcterms:W3CDTF">2013-10-23T22:46:54Z</dcterms:created>
  <dcterms:modified xsi:type="dcterms:W3CDTF">2015-04-27T00:49:51Z</dcterms:modified>
</cp:coreProperties>
</file>