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0" r:id="rId4"/>
    <p:sldId id="266" r:id="rId5"/>
    <p:sldId id="271" r:id="rId6"/>
    <p:sldId id="273" r:id="rId7"/>
    <p:sldId id="274" r:id="rId8"/>
    <p:sldId id="275" r:id="rId9"/>
    <p:sldId id="276" r:id="rId10"/>
    <p:sldId id="272" r:id="rId11"/>
    <p:sldId id="277" r:id="rId12"/>
    <p:sldId id="267" r:id="rId13"/>
    <p:sldId id="268" r:id="rId14"/>
    <p:sldId id="264" r:id="rId15"/>
    <p:sldId id="265" r:id="rId16"/>
    <p:sldId id="269" r:id="rId17"/>
    <p:sldId id="278" r:id="rId18"/>
    <p:sldId id="279" r:id="rId19"/>
    <p:sldId id="280" r:id="rId20"/>
    <p:sldId id="281" r:id="rId21"/>
    <p:sldId id="282" r:id="rId22"/>
    <p:sldId id="283" r:id="rId23"/>
    <p:sldId id="257" r:id="rId24"/>
    <p:sldId id="258" r:id="rId25"/>
    <p:sldId id="259" r:id="rId26"/>
    <p:sldId id="260" r:id="rId27"/>
    <p:sldId id="261" r:id="rId28"/>
    <p:sldId id="284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FBC3-6118-4674-8BA2-5D3307232CAA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22F4-7581-4FFE-918A-DFCF2D8A4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383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FBC3-6118-4674-8BA2-5D3307232CAA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22F4-7581-4FFE-918A-DFCF2D8A4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173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FBC3-6118-4674-8BA2-5D3307232CAA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22F4-7581-4FFE-918A-DFCF2D8A4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398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FBC3-6118-4674-8BA2-5D3307232CAA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22F4-7581-4FFE-918A-DFCF2D8A4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149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FBC3-6118-4674-8BA2-5D3307232CAA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22F4-7581-4FFE-918A-DFCF2D8A4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324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FBC3-6118-4674-8BA2-5D3307232CAA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22F4-7581-4FFE-918A-DFCF2D8A4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999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FBC3-6118-4674-8BA2-5D3307232CAA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22F4-7581-4FFE-918A-DFCF2D8A4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440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FBC3-6118-4674-8BA2-5D3307232CAA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22F4-7581-4FFE-918A-DFCF2D8A4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455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FBC3-6118-4674-8BA2-5D3307232CAA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22F4-7581-4FFE-918A-DFCF2D8A4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341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FBC3-6118-4674-8BA2-5D3307232CAA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22F4-7581-4FFE-918A-DFCF2D8A4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582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FBC3-6118-4674-8BA2-5D3307232CAA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22F4-7581-4FFE-918A-DFCF2D8A4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00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CFBC3-6118-4674-8BA2-5D3307232CAA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822F4-7581-4FFE-918A-DFCF2D8A4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41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&#1057;&#1087;&#1080;&#1089;&#1086;&#1082;%2050%20&#1085;&#1072;&#1080;&#1073;&#1086;&#1083;&#1077;&#1077;%20&#1087;&#1077;&#1088;&#1089;&#1087;&#1077;&#1082;&#1090;&#1080;&#1074;&#1085;&#1099;&#1093;%20&#1087;&#1088;&#1086;&#1092;&#1077;&#1089;&#1089;&#1080;&#1081;.doc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002060"/>
                </a:solidFill>
              </a:rPr>
              <a:t>Возможности предметной области «Технология» в системе новой профориентации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>
                <a:solidFill>
                  <a:schemeClr val="bg1">
                    <a:lumMod val="50000"/>
                  </a:schemeClr>
                </a:solidFill>
              </a:rPr>
              <a:t>Кореко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 Александра Викторовна ст. методист центра системных инноваций (ЦСИ)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4955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762" y="274060"/>
            <a:ext cx="11236037" cy="108368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Площадке</a:t>
            </a:r>
            <a:r>
              <a:rPr lang="ru-RU" b="1" dirty="0">
                <a:solidFill>
                  <a:srgbClr val="002060"/>
                </a:solidFill>
              </a:rPr>
              <a:t> «Точка кипения» Агентства стратегических инициатив (АСИ)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835" y="1566970"/>
            <a:ext cx="6005945" cy="5725463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dirty="0"/>
              <a:t>В сессии приняли участие 70 педагогов, руководителей образовательных учреждений, бизнесменов и представителей общественных объединений из 27 регионов России, отобранных по результатам конкурса «Профориентация школьников под задачи Национальной технологической инициативы».</a:t>
            </a:r>
          </a:p>
          <a:p>
            <a:pPr fontAlgn="base"/>
            <a:r>
              <a:rPr lang="ru-RU" dirty="0"/>
              <a:t>Участники работали над переформатированием своих проектов в тиражируемый инструмент для решения задач НТИ.</a:t>
            </a:r>
          </a:p>
          <a:p>
            <a:pPr fontAlgn="base"/>
            <a:r>
              <a:rPr lang="ru-RU" dirty="0"/>
              <a:t>Лидеры проектов познакомились с рынками НТИ и их кадровыми потребностями, обменялись опытом реализации проектов и презентовали жюри несколько тиражируемых форматов профориентации, позволяющих поддерживать образовательную и карьерную траекторию школьников в ближайшие 20 лет: детские лагеря, мастерские, игры.</a:t>
            </a:r>
          </a:p>
          <a:p>
            <a:endParaRPr lang="ru-RU" dirty="0"/>
          </a:p>
        </p:txBody>
      </p:sp>
      <p:pic>
        <p:nvPicPr>
          <p:cNvPr id="4098" name="Picture 2" descr="http://media.ifmo.ru/images/album/big/p9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855" y="1903556"/>
            <a:ext cx="5670054" cy="3777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410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8927" y="378980"/>
            <a:ext cx="10515600" cy="1325563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br>
              <a:rPr lang="ru-RU" sz="2000" b="1" dirty="0">
                <a:solidFill>
                  <a:schemeClr val="tx2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Приоритетные сектора экономики Российской Федерации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b="1" dirty="0">
                <a:solidFill>
                  <a:schemeClr val="tx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ПОСТАНОВЛЕНИЕ ПРАВИТЕЛЬСТВА РОССИЙСКОЙ ФЕДЕРАЦИИ</a:t>
            </a:r>
            <a:br>
              <a:rPr lang="ru-RU" sz="1800" b="1" dirty="0">
                <a:solidFill>
                  <a:schemeClr val="tx2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1" dirty="0">
                <a:solidFill>
                  <a:schemeClr val="tx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от 21.02.2015 N 154)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400" b="1" dirty="0">
              <a:solidFill>
                <a:schemeClr val="tx2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981200" y="1412777"/>
            <a:ext cx="8507288" cy="4713387"/>
          </a:xfrm>
        </p:spPr>
        <p:txBody>
          <a:bodyPr>
            <a:normAutofit/>
          </a:bodyPr>
          <a:lstStyle/>
          <a:p>
            <a:pPr marL="0" indent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машиностроительный комплекс (авиастроение, судостроение, автомобилестроение и иные)</a:t>
            </a:r>
          </a:p>
          <a:p>
            <a:pPr marL="0" indent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химическое производство</a:t>
            </a:r>
          </a:p>
          <a:p>
            <a:pPr marL="0" indent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жилищное строительство</a:t>
            </a:r>
          </a:p>
          <a:p>
            <a:pPr marL="0" indent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связь и телекоммуникации</a:t>
            </a:r>
          </a:p>
          <a:p>
            <a:pPr marL="0" indent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транспортный комплекс, в том числе воздушный транспорт</a:t>
            </a:r>
          </a:p>
          <a:p>
            <a:pPr marL="0" indent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производство и распределение электроэнергии, газа, воды и иных ресурсов</a:t>
            </a:r>
          </a:p>
          <a:p>
            <a:pPr marL="0" indent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обрабатывающие производства, в том числе производство пищевых продуктов</a:t>
            </a:r>
          </a:p>
          <a:p>
            <a:pPr marL="0" indent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сельское хозяйство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50 приоритетных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4114" y="6364288"/>
            <a:ext cx="18002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6194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Синтезирующая направленность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Образовательная область «Технология», синтезирующая естественно-научные, научно-технические, технологические, предпринимательские и гуманитарные знания, раскрывает способы их применения в различных областях деятельности человека и обеспечивает </a:t>
            </a:r>
            <a:r>
              <a:rPr lang="ru-RU" u="sng" dirty="0"/>
              <a:t>прагматическую направленность общего образования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Ключевую роль в </a:t>
            </a:r>
            <a:r>
              <a:rPr lang="ru-RU" dirty="0"/>
              <a:t>этой образовательной области играет самостоятельная проектная и исследовательская деятельность учащихся, способствующая их творческому </a:t>
            </a:r>
            <a:r>
              <a:rPr lang="ru-RU" dirty="0" smtClean="0"/>
              <a:t>развитию и профессиональной ориентации.</a:t>
            </a:r>
          </a:p>
          <a:p>
            <a:r>
              <a:rPr lang="ru-RU" dirty="0" smtClean="0"/>
              <a:t>Является </a:t>
            </a:r>
            <a:r>
              <a:rPr lang="ru-RU" dirty="0"/>
              <a:t>основной практико-ориентированной образовательной областью в школе, в которой практически реализуются </a:t>
            </a:r>
            <a:r>
              <a:rPr lang="ru-RU" dirty="0" smtClean="0"/>
              <a:t>знания.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8250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Практико-ориентированная направленность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Школа должна предоставлять учащимся разнообразные возможности по изучению свойств материалов, использованию инструментов, проектированию и изготовлению предметов, исследованию технологических систем. </a:t>
            </a:r>
            <a:endParaRPr lang="ru-RU" dirty="0" smtClean="0"/>
          </a:p>
          <a:p>
            <a:r>
              <a:rPr lang="ru-RU" dirty="0" smtClean="0"/>
              <a:t>Их </a:t>
            </a:r>
            <a:r>
              <a:rPr lang="ru-RU" dirty="0"/>
              <a:t>деятельность должна вытекать из проблем и нужд школы и ее окружения, которые интересуют детей и которые вполне реальны и безопасны.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3328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Технологическая компетентность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Технологическая компетентность связана с овладением умениями осваивать разнообразные способы и средства преобразования материалов, энергии, информации, учитывать экономическую эффективность и возможные экологические последствия технологической деятельности</a:t>
            </a:r>
            <a:r>
              <a:rPr lang="ru-RU" b="1" dirty="0"/>
              <a:t>, </a:t>
            </a:r>
            <a:r>
              <a:rPr lang="ru-RU" b="1" u="sng" dirty="0"/>
              <a:t>определять свои жизненные и профессиональные планы</a:t>
            </a:r>
            <a:r>
              <a:rPr lang="ru-RU" b="1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4329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 системе общего образования образовательная область «Технология» предназначена для того, чтобы: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ознакомить </a:t>
            </a:r>
            <a:r>
              <a:rPr lang="ru-RU" dirty="0"/>
              <a:t>учащихся с различными видами профессиональной деятельности и способствовать их профессиональному самоопределению;</a:t>
            </a:r>
          </a:p>
          <a:p>
            <a:pPr lvl="0"/>
            <a:r>
              <a:rPr lang="ru-RU" dirty="0"/>
              <a:t>с</a:t>
            </a:r>
            <a:r>
              <a:rPr lang="ru-RU" dirty="0" smtClean="0"/>
              <a:t>корректировать </a:t>
            </a:r>
            <a:r>
              <a:rPr lang="ru-RU" dirty="0"/>
              <a:t>профессиональные планы и сделать адекватный выбор соци­ально-деловой карьеры с учетом конъюнктуры рынка труда и собствен­ных профессиональных возможностей, получить представление о порядке трудоустройства на предприятиях различного типа собственности.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6796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360218" y="0"/>
            <a:ext cx="11402291" cy="6608617"/>
            <a:chOff x="0" y="-10"/>
            <a:chExt cx="63627" cy="39852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lum bright="20000"/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51" t="4059" r="17047" b="15118"/>
            <a:stretch>
              <a:fillRect/>
            </a:stretch>
          </p:blipFill>
          <p:spPr bwMode="auto">
            <a:xfrm>
              <a:off x="12948" y="-10"/>
              <a:ext cx="50679" cy="39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трелка вправо с вырезом 5"/>
            <p:cNvSpPr>
              <a:spLocks noChangeArrowheads="1"/>
            </p:cNvSpPr>
            <p:nvPr/>
          </p:nvSpPr>
          <p:spPr bwMode="auto">
            <a:xfrm>
              <a:off x="0" y="10820"/>
              <a:ext cx="13563" cy="7849"/>
            </a:xfrm>
            <a:prstGeom prst="notchedRightArrow">
              <a:avLst>
                <a:gd name="adj1" fmla="val 57769"/>
                <a:gd name="adj2" fmla="val 39320"/>
              </a:avLst>
            </a:prstGeom>
            <a:solidFill>
              <a:schemeClr val="lt1">
                <a:lumMod val="100000"/>
                <a:lumOff val="0"/>
              </a:schemeClr>
            </a:solidFill>
            <a:ln w="317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200" b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Изучаемые технологии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Стрелка вправо с вырезом 6"/>
            <p:cNvSpPr>
              <a:spLocks noChangeArrowheads="1"/>
            </p:cNvSpPr>
            <p:nvPr/>
          </p:nvSpPr>
          <p:spPr bwMode="auto">
            <a:xfrm>
              <a:off x="381" y="18288"/>
              <a:ext cx="13182" cy="7010"/>
            </a:xfrm>
            <a:prstGeom prst="notchedRightArrow">
              <a:avLst>
                <a:gd name="adj1" fmla="val 57769"/>
                <a:gd name="adj2" fmla="val 24759"/>
              </a:avLst>
            </a:prstGeom>
            <a:solidFill>
              <a:schemeClr val="lt1">
                <a:lumMod val="100000"/>
                <a:lumOff val="0"/>
              </a:schemeClr>
            </a:solidFill>
            <a:ln w="317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200" b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Блок 1. Введение в технологию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Стрелка вправо с вырезом 7"/>
            <p:cNvSpPr>
              <a:spLocks noChangeArrowheads="1"/>
            </p:cNvSpPr>
            <p:nvPr/>
          </p:nvSpPr>
          <p:spPr bwMode="auto">
            <a:xfrm>
              <a:off x="381" y="24079"/>
              <a:ext cx="13182" cy="7188"/>
            </a:xfrm>
            <a:prstGeom prst="notchedRightArrow">
              <a:avLst>
                <a:gd name="adj1" fmla="val 57769"/>
                <a:gd name="adj2" fmla="val 23790"/>
              </a:avLst>
            </a:prstGeom>
            <a:solidFill>
              <a:schemeClr val="lt1">
                <a:lumMod val="100000"/>
                <a:lumOff val="0"/>
              </a:schemeClr>
            </a:solidFill>
            <a:ln w="317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200" b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Блок 2. Проектная деятельность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Стрелка вправо с вырезом 8"/>
            <p:cNvSpPr>
              <a:spLocks noChangeArrowheads="1"/>
            </p:cNvSpPr>
            <p:nvPr/>
          </p:nvSpPr>
          <p:spPr bwMode="auto">
            <a:xfrm>
              <a:off x="381" y="30403"/>
              <a:ext cx="13182" cy="8459"/>
            </a:xfrm>
            <a:prstGeom prst="notchedRightArrow">
              <a:avLst>
                <a:gd name="adj1" fmla="val 57769"/>
                <a:gd name="adj2" fmla="val 21838"/>
              </a:avLst>
            </a:prstGeom>
            <a:solidFill>
              <a:schemeClr val="lt1">
                <a:lumMod val="100000"/>
                <a:lumOff val="0"/>
              </a:schemeClr>
            </a:solidFill>
            <a:ln w="31750">
              <a:solidFill>
                <a:schemeClr val="dk1">
                  <a:lumMod val="100000"/>
                  <a:lumOff val="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200" b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Блок 3. Профессиональное самоопределение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2125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Блок 3: Построение образовательных траекторий и планов в области профессионального самоопределения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Цель: </a:t>
            </a:r>
          </a:p>
          <a:p>
            <a:r>
              <a:rPr lang="ru-RU" dirty="0" smtClean="0"/>
              <a:t>формирование </a:t>
            </a:r>
            <a:r>
              <a:rPr lang="ru-RU" dirty="0"/>
              <a:t>информационной основы и персонального опыта, необходимых для определения обучающимся направлений своего дальнейшего образования в контексте построения жизненных планов, в первую очередь, касающихся сферы и содержания будущей профессиональной деятельности.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8007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Программа реализуется из расчета 2 часа в неделю в 5-7 классах, 1 час - в 8 классе, в 9 классе - за счет вариативной части учебного плана и внеурочной деятельности. </a:t>
            </a:r>
          </a:p>
          <a:p>
            <a:r>
              <a:rPr lang="ru-RU" dirty="0"/>
              <a:t>Рекомендуется строить программу таким образом, чтобы объяснение учителя в той или иной форме составляло не более 0,2 урочного времени и не более 0,15 объема программы.</a:t>
            </a:r>
          </a:p>
        </p:txBody>
      </p:sp>
    </p:spTree>
    <p:extLst>
      <p:ext uri="{BB962C8B-B14F-4D97-AF65-F5344CB8AC3E}">
        <p14:creationId xmlns:p14="http://schemas.microsoft.com/office/powerpoint/2010/main" val="3367548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Формы внеурочной деятельности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проектная </a:t>
            </a:r>
            <a:r>
              <a:rPr lang="ru-RU" dirty="0"/>
              <a:t>деятельность обучающихся, </a:t>
            </a:r>
            <a:endParaRPr lang="ru-RU" dirty="0" smtClean="0"/>
          </a:p>
          <a:p>
            <a:r>
              <a:rPr lang="ru-RU" dirty="0" smtClean="0"/>
              <a:t>экскурсии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домашние задания,</a:t>
            </a:r>
          </a:p>
          <a:p>
            <a:r>
              <a:rPr lang="ru-RU" dirty="0" smtClean="0"/>
              <a:t>краткосрочные </a:t>
            </a:r>
            <a:r>
              <a:rPr lang="ru-RU" dirty="0"/>
              <a:t>курсы дополнительного образования (или </a:t>
            </a:r>
            <a:r>
              <a:rPr lang="ru-RU" dirty="0" smtClean="0"/>
              <a:t>мастер-классы).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u="sng" dirty="0" smtClean="0"/>
              <a:t>Кол-во не более 17 часов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1350003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4551363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7357" y="398607"/>
            <a:ext cx="10699462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Т</a:t>
            </a:r>
            <a:r>
              <a:rPr lang="ru-RU" dirty="0" smtClean="0"/>
              <a:t>ехнологическое </a:t>
            </a:r>
            <a:r>
              <a:rPr lang="ru-RU" dirty="0"/>
              <a:t>развитие России является сейчас одной из самых приоритетных, самых важнейших задач, которые надо решать </a:t>
            </a:r>
            <a:r>
              <a:rPr lang="ru-RU" dirty="0" smtClean="0"/>
              <a:t>незамедлительно.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8" name="Picture 4" descr="http://su12.ru/images/vector/201610/68d2d4735ff63c9428c61d8c136870c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57" y="1655619"/>
            <a:ext cx="9048750" cy="381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1025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Содержание 3 блока: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информация </a:t>
            </a:r>
            <a:r>
              <a:rPr lang="ru-RU" dirty="0"/>
              <a:t>о профессиональной деятельности, в контексте современных производственных </a:t>
            </a:r>
            <a:r>
              <a:rPr lang="ru-RU" dirty="0" smtClean="0"/>
              <a:t>технологий, </a:t>
            </a:r>
            <a:r>
              <a:rPr lang="ru-RU" dirty="0"/>
              <a:t>производящих отраслях конкретного региона, региональных рынках труда; </a:t>
            </a:r>
            <a:endParaRPr lang="ru-RU" dirty="0" smtClean="0"/>
          </a:p>
          <a:p>
            <a:r>
              <a:rPr lang="ru-RU" dirty="0"/>
              <a:t>и</a:t>
            </a:r>
            <a:r>
              <a:rPr lang="ru-RU" dirty="0" smtClean="0"/>
              <a:t>зучение законов, </a:t>
            </a:r>
            <a:r>
              <a:rPr lang="ru-RU" dirty="0"/>
              <a:t>которым подчиняется развитие трудовых ресурсов современного </a:t>
            </a:r>
            <a:r>
              <a:rPr lang="ru-RU" dirty="0" smtClean="0"/>
              <a:t>общества;</a:t>
            </a:r>
          </a:p>
          <a:p>
            <a:r>
              <a:rPr lang="ru-RU" dirty="0" smtClean="0"/>
              <a:t> формирование ситуаций, </a:t>
            </a:r>
            <a:r>
              <a:rPr lang="ru-RU" dirty="0"/>
              <a:t>в которых обучающийся получает возможность </a:t>
            </a:r>
            <a:r>
              <a:rPr lang="ru-RU" u="sng" dirty="0"/>
              <a:t>социально-профессиональных проб </a:t>
            </a:r>
            <a:r>
              <a:rPr lang="ru-RU" dirty="0"/>
              <a:t>и опыт принятия и обоснования собственных решений. </a:t>
            </a:r>
          </a:p>
        </p:txBody>
      </p:sp>
    </p:spTree>
    <p:extLst>
      <p:ext uri="{BB962C8B-B14F-4D97-AF65-F5344CB8AC3E}">
        <p14:creationId xmlns:p14="http://schemas.microsoft.com/office/powerpoint/2010/main" val="26144636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Формирование универсальных учебных действий обучающихся, в первую очередь личностных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оценка внутренних ресурсов, </a:t>
            </a:r>
          </a:p>
          <a:p>
            <a:r>
              <a:rPr lang="ru-RU" dirty="0" smtClean="0"/>
              <a:t>принятие ответственного решения, </a:t>
            </a:r>
          </a:p>
          <a:p>
            <a:r>
              <a:rPr lang="ru-RU" dirty="0" smtClean="0"/>
              <a:t>планирование собственного продвижения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6303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Универсальные учебные действия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обработка информации: анализ и прогнозирование, извлечение информации из первичных источников, </a:t>
            </a:r>
          </a:p>
          <a:p>
            <a:r>
              <a:rPr lang="ru-RU" dirty="0" smtClean="0"/>
              <a:t>включает общие вопросы планирования профессионального образования и профессиональной карьеры, анализа территориального рынка труда, </a:t>
            </a:r>
          </a:p>
          <a:p>
            <a:r>
              <a:rPr lang="ru-RU" dirty="0" smtClean="0"/>
              <a:t>индивидуальные программы образовательных путешествий и широкую номенклатуру краткосрочных курсов, призванных стать для обучающихся ситуацией пробы в определенных видах деятельности и/или в оперировании с определенными объектами воздействия.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15913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zwezda.net/files/article/photo/preview/7d8b6e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513" y="2987901"/>
            <a:ext cx="5100638" cy="3622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5125"/>
            <a:ext cx="11010900" cy="79216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Результаты по годам обучения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" y="11572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5 класс</a:t>
            </a:r>
          </a:p>
          <a:p>
            <a:r>
              <a:rPr lang="ru-RU" dirty="0" smtClean="0"/>
              <a:t>называет </a:t>
            </a:r>
            <a:r>
              <a:rPr lang="ru-RU" dirty="0"/>
              <a:t>предприятия региона проживания, работающие на основе современных производственных технологий, приводит примеры функций работников этих предприятий</a:t>
            </a:r>
            <a:r>
              <a:rPr lang="ru-RU" dirty="0" smtClean="0"/>
              <a:t>;</a:t>
            </a:r>
          </a:p>
          <a:p>
            <a:r>
              <a:rPr lang="ru-RU" i="1" dirty="0"/>
              <a:t>получил и проанализировал опыт изучения потребностей ближайшего социального окружения на основе самостоятельно разработанной программы;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42943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 descr="http://www.linkstroy.ru/uploads/imagecache/original/pictures/articles/2014/02/node-15461-innovacii-stroitelstv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673" y="3098045"/>
            <a:ext cx="4743882" cy="355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6 класс 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863" y="1334872"/>
            <a:ext cx="10515600" cy="4351338"/>
          </a:xfrm>
        </p:spPr>
        <p:txBody>
          <a:bodyPr/>
          <a:lstStyle/>
          <a:p>
            <a:pPr lvl="1"/>
            <a:r>
              <a:rPr lang="ru-RU" dirty="0" smtClean="0"/>
              <a:t>называет </a:t>
            </a:r>
            <a:r>
              <a:rPr lang="ru-RU" dirty="0"/>
              <a:t>и характеризует </a:t>
            </a:r>
            <a:r>
              <a:rPr lang="ru-RU" dirty="0" smtClean="0"/>
              <a:t>профессии </a:t>
            </a:r>
            <a:r>
              <a:rPr lang="ru-RU" dirty="0"/>
              <a:t>в области строительства, характеризует строительную отрасль региона проживания</a:t>
            </a:r>
            <a:r>
              <a:rPr lang="ru-RU" dirty="0" smtClean="0"/>
              <a:t>;</a:t>
            </a:r>
          </a:p>
          <a:p>
            <a:pPr lvl="1"/>
            <a:r>
              <a:rPr lang="ru-RU" i="1" dirty="0"/>
              <a:t>получил и проанализировал опыт исследования способов жизнеобеспечения и состояния жилых зданий микрорайона / поселения;</a:t>
            </a:r>
          </a:p>
          <a:p>
            <a:pPr lvl="1"/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получил и проанализировал опыт решения задач на взаимодействие со службами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ЖКХ.</a:t>
            </a:r>
          </a:p>
          <a:p>
            <a:pPr lvl="1"/>
            <a:endParaRPr lang="ru-RU" i="1" dirty="0"/>
          </a:p>
          <a:p>
            <a:pPr lvl="1"/>
            <a:endParaRPr lang="ru-RU" i="1" dirty="0"/>
          </a:p>
          <a:p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139825" y="5686210"/>
            <a:ext cx="10515600" cy="662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72688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neg-ufa.ru/foto/2012/7/17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400" y="3972719"/>
            <a:ext cx="4705350" cy="2657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7 класс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587" y="1439862"/>
            <a:ext cx="10515600" cy="4351338"/>
          </a:xfrm>
        </p:spPr>
        <p:txBody>
          <a:bodyPr/>
          <a:lstStyle/>
          <a:p>
            <a:pPr lvl="1"/>
            <a:r>
              <a:rPr lang="ru-RU" dirty="0"/>
              <a:t>характеризует профессии в сфере энергетики, энергетику региона проживания;</a:t>
            </a:r>
            <a:endParaRPr lang="ru-RU" sz="1800" dirty="0"/>
          </a:p>
          <a:p>
            <a:pPr lvl="1"/>
            <a:r>
              <a:rPr lang="ru-RU" dirty="0"/>
              <a:t>называет и характеризует актуальные и перспективные информационные технологии, характеризует профессии в сфере информационных технологий;</a:t>
            </a:r>
            <a:endParaRPr lang="ru-RU" sz="1800" dirty="0"/>
          </a:p>
          <a:p>
            <a:pPr lvl="1"/>
            <a:r>
              <a:rPr lang="ru-RU" dirty="0"/>
              <a:t>характеризует автоматизацию производства на примере региона проживания, профессии, обслуживающие автоматизированные производства, приводит произвольные примеры автоматизации в деятельности представителей различных профессий;</a:t>
            </a:r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2409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8 класс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dirty="0"/>
              <a:t>характеризует современную индустрию питания, в том числе в регионе проживания, и перспективы ее развития;</a:t>
            </a:r>
            <a:endParaRPr lang="ru-RU" sz="1800" dirty="0"/>
          </a:p>
          <a:p>
            <a:pPr lvl="1"/>
            <a:r>
              <a:rPr lang="ru-RU" dirty="0"/>
              <a:t>называет и характеризует актуальные и перспективные технологии транспорта</a:t>
            </a:r>
            <a:r>
              <a:rPr lang="ru-RU" dirty="0" smtClean="0"/>
              <a:t>;</a:t>
            </a:r>
            <a:endParaRPr lang="ru-RU" sz="1800" dirty="0"/>
          </a:p>
          <a:p>
            <a:pPr lvl="1"/>
            <a:r>
              <a:rPr lang="ru-RU" dirty="0"/>
              <a:t>называет характеристики современного рынка труда, описывает цикл жизни профессии, характеризует новые и умирающие профессии, в том числе на предприятиях региона проживания,</a:t>
            </a:r>
            <a:endParaRPr lang="ru-RU" sz="1800" dirty="0"/>
          </a:p>
          <a:p>
            <a:pPr lvl="1"/>
            <a:r>
              <a:rPr lang="ru-RU" dirty="0"/>
              <a:t>характеризует ситуацию на региональном рынке труда, называет тенденции её развития</a:t>
            </a:r>
            <a:r>
              <a:rPr lang="ru-RU" dirty="0" smtClean="0"/>
              <a:t>;</a:t>
            </a:r>
          </a:p>
          <a:p>
            <a:pPr lvl="1"/>
            <a:r>
              <a:rPr lang="ru-RU" dirty="0"/>
              <a:t>получил опыт анализа объявлений, предлагающих работу</a:t>
            </a:r>
          </a:p>
          <a:p>
            <a:pPr lvl="1"/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84436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309" y="240434"/>
            <a:ext cx="10515600" cy="757093"/>
          </a:xfrm>
        </p:spPr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9 класс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1094509"/>
            <a:ext cx="11249891" cy="5500255"/>
          </a:xfrm>
        </p:spPr>
        <p:txBody>
          <a:bodyPr>
            <a:normAutofit/>
          </a:bodyPr>
          <a:lstStyle/>
          <a:p>
            <a:r>
              <a:rPr lang="ru-RU" dirty="0"/>
              <a:t>разъясняет социальное значение групп профессий, востребованных на региональном рынке </a:t>
            </a:r>
            <a:r>
              <a:rPr lang="ru-RU" dirty="0" smtClean="0"/>
              <a:t>труда;</a:t>
            </a:r>
          </a:p>
          <a:p>
            <a:r>
              <a:rPr lang="ru-RU" dirty="0" smtClean="0"/>
              <a:t>анализирует </a:t>
            </a:r>
            <a:r>
              <a:rPr lang="ru-RU" dirty="0"/>
              <a:t>результаты и последствия своих решений, связанных с выбором и реализацией собственной образовательной </a:t>
            </a:r>
            <a:r>
              <a:rPr lang="ru-RU" dirty="0" smtClean="0"/>
              <a:t>траектории,</a:t>
            </a:r>
          </a:p>
          <a:p>
            <a:r>
              <a:rPr lang="ru-RU" dirty="0" smtClean="0"/>
              <a:t>анализирует </a:t>
            </a:r>
            <a:r>
              <a:rPr lang="ru-RU" dirty="0"/>
              <a:t>свои возможности и предпочтения, связанные с освоением определённого уровня образовательных программ и реализацией тех или иных видов </a:t>
            </a:r>
            <a:r>
              <a:rPr lang="ru-RU" dirty="0" smtClean="0"/>
              <a:t>деятельности, </a:t>
            </a:r>
          </a:p>
          <a:p>
            <a:r>
              <a:rPr lang="ru-RU" dirty="0" smtClean="0"/>
              <a:t>получил </a:t>
            </a:r>
            <a:r>
              <a:rPr lang="ru-RU" dirty="0"/>
              <a:t>опыт поиска, извлечения, структурирования и обработки информации о перспективах развития современных производств в регионе проживания, а также информации об актуальном состоянии и перспективах развития регионального рынка </a:t>
            </a:r>
            <a:r>
              <a:rPr lang="ru-RU" dirty="0" smtClean="0"/>
              <a:t>труда,</a:t>
            </a:r>
            <a:endParaRPr lang="ru-RU" sz="1800" dirty="0" smtClean="0"/>
          </a:p>
          <a:p>
            <a:r>
              <a:rPr lang="ru-RU" u="sng" dirty="0" smtClean="0"/>
              <a:t>получил </a:t>
            </a:r>
            <a:r>
              <a:rPr lang="ru-RU" u="sng" dirty="0"/>
              <a:t>и проанализировал опыт предпрофессиональных </a:t>
            </a:r>
            <a:r>
              <a:rPr lang="ru-RU" u="sng" dirty="0" smtClean="0"/>
              <a:t>проб</a:t>
            </a:r>
            <a:r>
              <a:rPr lang="ru-RU" dirty="0" smtClean="0"/>
              <a:t>.</a:t>
            </a:r>
            <a:endParaRPr lang="ru-RU" sz="18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63767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79307" y="1916832"/>
            <a:ext cx="86333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86477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1057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Значение технологического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16182"/>
            <a:ext cx="10515600" cy="529243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Скорость развития материальных, информационных и социальных технологий во всех сферах жизни общества и каждого человека стремительно растет. </a:t>
            </a:r>
            <a:endParaRPr lang="ru-RU" dirty="0" smtClean="0"/>
          </a:p>
          <a:p>
            <a:r>
              <a:rPr lang="ru-RU" dirty="0" smtClean="0"/>
              <a:t>Уровень </a:t>
            </a:r>
            <a:r>
              <a:rPr lang="ru-RU" dirty="0"/>
              <a:t>технологий определяет экономическое состояние страны, ее место на мировых рынках, качество жизни.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Российской Федерации ключевым элементом выхода страны в мировые лидеры является Национальная технологическая инициатива (</a:t>
            </a:r>
            <a:r>
              <a:rPr lang="ru-RU" dirty="0" smtClean="0"/>
              <a:t>НТИ)</a:t>
            </a:r>
          </a:p>
          <a:p>
            <a:pPr marL="0" indent="0">
              <a:buNone/>
            </a:pPr>
            <a:endParaRPr lang="ru-RU" sz="2600" b="1" dirty="0" smtClean="0"/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bg1">
                    <a:lumMod val="50000"/>
                  </a:schemeClr>
                </a:solidFill>
              </a:rPr>
              <a:t>НТИ</a:t>
            </a:r>
            <a:r>
              <a:rPr lang="ru-RU" sz="2600" dirty="0">
                <a:solidFill>
                  <a:schemeClr val="bg1">
                    <a:lumMod val="50000"/>
                  </a:schemeClr>
                </a:solidFill>
              </a:rPr>
              <a:t> — государственная программа мер по поддержке развития в России перспективных отраслей, которые в течение следующих 20 лет могут стать основой мировой экономики</a:t>
            </a:r>
            <a:r>
              <a:rPr lang="ru-RU" sz="2600" dirty="0" smtClean="0">
                <a:solidFill>
                  <a:schemeClr val="bg1">
                    <a:lumMod val="50000"/>
                  </a:schemeClr>
                </a:solidFill>
              </a:rPr>
              <a:t>. Разработка </a:t>
            </a:r>
            <a:r>
              <a:rPr lang="ru-RU" sz="2600" dirty="0">
                <a:solidFill>
                  <a:schemeClr val="bg1">
                    <a:lumMod val="50000"/>
                  </a:schemeClr>
                </a:solidFill>
              </a:rPr>
              <a:t>НТИ началась в соответствии с поручением Президента России В. В. Путина по реализации послания Федеральному Собранию от 4 декабря 2014 года. 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29491" y="4627418"/>
            <a:ext cx="11333018" cy="27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815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8144" y="838162"/>
            <a:ext cx="10099965" cy="498074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Постоянное появление новых технологий требует непрерывного технологического образования людей в дошкольных учреждениях, общеобразовательной школе, в учреждениях начального, среднего и высшего профессионального образования, на курсах переподготовки и повышения квалификации.</a:t>
            </a:r>
          </a:p>
          <a:p>
            <a:endParaRPr lang="ru-RU" dirty="0"/>
          </a:p>
        </p:txBody>
      </p:sp>
      <p:pic>
        <p:nvPicPr>
          <p:cNvPr id="2050" name="Picture 2" descr="http://innovudm.ru/wp-content/uploads/2016/10/007a6c37faa9846adbd9d02f97748e7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703" y="3096958"/>
            <a:ext cx="6563880" cy="282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356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3109" y="4743161"/>
            <a:ext cx="10515600" cy="1325563"/>
          </a:xfrm>
        </p:spPr>
        <p:txBody>
          <a:bodyPr/>
          <a:lstStyle/>
          <a:p>
            <a:r>
              <a:rPr lang="ru-RU" dirty="0"/>
              <a:t>Цели и задачи Концепции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1934" y="1704109"/>
            <a:ext cx="10515600" cy="3401796"/>
          </a:xfrm>
        </p:spPr>
        <p:txBody>
          <a:bodyPr/>
          <a:lstStyle/>
          <a:p>
            <a:r>
              <a:rPr lang="ru-RU" dirty="0"/>
              <a:t>Целью Концепции является обеспечение лидирующих позиций России в области технологической грамотности и технологической одаренности обучающихся, необходимых для инновационного общества и инновационной экономики</a:t>
            </a:r>
          </a:p>
        </p:txBody>
      </p:sp>
      <p:pic>
        <p:nvPicPr>
          <p:cNvPr id="1026" name="Picture 2" descr="http://www.minobrkuban.ru/upload/iblock/565/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84" y="3591430"/>
            <a:ext cx="108585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0484" y="321072"/>
            <a:ext cx="106870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Концепция развития технологического образования в системе общего образования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val="3259852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Основные направления реализации Концепции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60764"/>
            <a:ext cx="10515600" cy="52508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u="sng" dirty="0" smtClean="0"/>
              <a:t>Изменение программы</a:t>
            </a:r>
          </a:p>
          <a:p>
            <a:pPr marL="0" indent="0">
              <a:buNone/>
            </a:pPr>
            <a:r>
              <a:rPr lang="ru-RU" dirty="0"/>
              <a:t>Образовательная программа предметной области «Технология» должна быть построена на основе </a:t>
            </a:r>
            <a:r>
              <a:rPr lang="ru-RU" b="1" u="sng" dirty="0"/>
              <a:t>проектного подхода </a:t>
            </a:r>
            <a:r>
              <a:rPr lang="ru-RU" dirty="0"/>
              <a:t>и включать: </a:t>
            </a:r>
            <a:endParaRPr lang="ru-RU" dirty="0" smtClean="0"/>
          </a:p>
          <a:p>
            <a:r>
              <a:rPr lang="ru-RU" dirty="0" smtClean="0"/>
              <a:t>освоение </a:t>
            </a:r>
            <a:r>
              <a:rPr lang="ru-RU" dirty="0"/>
              <a:t>современных и перспективных технологий, отражающих НТИ, включая формирование ИКТ компетенций, во взаимосвязи всех учебных предметов и программ, а также внеурочной деятельности; освоение и применение технологий поддержки инфраструктуры образовательной организации в соответствии с её профилем; </a:t>
            </a:r>
            <a:endParaRPr lang="ru-RU" dirty="0" smtClean="0"/>
          </a:p>
          <a:p>
            <a:r>
              <a:rPr lang="ru-RU" dirty="0" smtClean="0"/>
              <a:t>знакомство </a:t>
            </a:r>
            <a:r>
              <a:rPr lang="ru-RU" dirty="0"/>
              <a:t>с потребностями местного производства; циклом «дизайн- процесса» и методами инженерного проектирования, дизайн-анализа, решения изобретательских задач; воспитание ответственного отношения к труду и навыков сотрудничества через использование социальных и профессиональных личностно-значимых и общественно-значимых практик. </a:t>
            </a:r>
          </a:p>
        </p:txBody>
      </p:sp>
    </p:spTree>
    <p:extLst>
      <p:ext uri="{BB962C8B-B14F-4D97-AF65-F5344CB8AC3E}">
        <p14:creationId xmlns:p14="http://schemas.microsoft.com/office/powerpoint/2010/main" val="1098884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Основные направления реализации Концепции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 smtClean="0"/>
              <a:t>Внеурочная </a:t>
            </a:r>
            <a:r>
              <a:rPr lang="ru-RU" b="1" u="sng" dirty="0"/>
              <a:t>деятельность </a:t>
            </a:r>
            <a:r>
              <a:rPr lang="ru-RU" dirty="0"/>
              <a:t>должна обеспечить основной самостоятельный этап выполнения учебных проектов, она позволяет целенаправленно использовать различные формы групповой работы – учебно-производственные бригады, </a:t>
            </a:r>
            <a:r>
              <a:rPr lang="ru-RU" dirty="0" err="1"/>
              <a:t>агроклассы</a:t>
            </a:r>
            <a:r>
              <a:rPr lang="ru-RU" dirty="0"/>
              <a:t> и другие формы, обеспечивающие коллективную (групповую) реализацию проектов. </a:t>
            </a:r>
          </a:p>
        </p:txBody>
      </p:sp>
    </p:spTree>
    <p:extLst>
      <p:ext uri="{BB962C8B-B14F-4D97-AF65-F5344CB8AC3E}">
        <p14:creationId xmlns:p14="http://schemas.microsoft.com/office/powerpoint/2010/main" val="1548859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Среднее </a:t>
            </a:r>
            <a:r>
              <a:rPr lang="ru-RU" b="1" dirty="0">
                <a:solidFill>
                  <a:srgbClr val="002060"/>
                </a:solidFill>
              </a:rPr>
              <a:t>общее образование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Непрерывное </a:t>
            </a:r>
            <a:r>
              <a:rPr lang="ru-RU" dirty="0"/>
              <a:t>технологическое образование предполагает углубленное вариативное освоение «Технологии» на уровне среднего общего образования в рамках программ профильного обучения, продолжающих и развивающих направления предметной области «Технологии» на уровне основного общего образования. </a:t>
            </a:r>
            <a:endParaRPr lang="ru-RU" dirty="0" smtClean="0"/>
          </a:p>
          <a:p>
            <a:r>
              <a:rPr lang="ru-RU" u="sng" dirty="0" smtClean="0"/>
              <a:t>Необходимо </a:t>
            </a:r>
            <a:r>
              <a:rPr lang="ru-RU" u="sng" dirty="0"/>
              <a:t>введение единого государственного экзамена по технологии (по выбору обучающихся) в форме защиты индивидуального (группового) проекта</a:t>
            </a:r>
            <a:r>
              <a:rPr lang="ru-RU" u="sng" dirty="0" smtClean="0"/>
              <a:t>.</a:t>
            </a:r>
          </a:p>
          <a:p>
            <a:r>
              <a:rPr lang="ru-RU" dirty="0" smtClean="0"/>
              <a:t>Должен </a:t>
            </a:r>
            <a:r>
              <a:rPr lang="ru-RU" dirty="0"/>
              <a:t>быть создан механизм ресурсного обеспечения реализации индивидуальных и коллективных проектов обучающихся, прежде всего – </a:t>
            </a:r>
            <a:r>
              <a:rPr lang="ru-RU" dirty="0" err="1"/>
              <a:t>межпредметных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11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Поддержка </a:t>
            </a:r>
            <a:r>
              <a:rPr lang="ru-RU" b="1" dirty="0">
                <a:solidFill>
                  <a:srgbClr val="002060"/>
                </a:solidFill>
              </a:rPr>
              <a:t>технологической одаренности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создание </a:t>
            </a:r>
            <a:r>
              <a:rPr lang="ru-RU" dirty="0"/>
              <a:t>целостной национальной системы представления и защиты обучающимися выполненных ими проектов в ходе открытых презентаций (в том числе представленных в социальных сетях и в интернете), соревнований и конкурсов и т.д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модернизация </a:t>
            </a:r>
            <a:r>
              <a:rPr lang="ru-RU" dirty="0"/>
              <a:t>содержания всероссийской олимпиады школьников по технологии (в том числе в направлении инженерной олимпиады) через введение номинаций по наиболее перспективным технологическим направлениям. Превращение олимпиады в конкурс решения проектных заданий, выявляющий способности проектировать и решать прикладные задачи. Введение в </a:t>
            </a:r>
            <a:r>
              <a:rPr lang="ru-RU" dirty="0" smtClean="0"/>
              <a:t>олимпиадную практику </a:t>
            </a:r>
            <a:r>
              <a:rPr lang="ru-RU" dirty="0"/>
              <a:t>командного формата инженерных </a:t>
            </a:r>
            <a:r>
              <a:rPr lang="ru-RU" dirty="0" smtClean="0"/>
              <a:t>соревнований</a:t>
            </a:r>
          </a:p>
          <a:p>
            <a:r>
              <a:rPr lang="ru-RU" dirty="0"/>
              <a:t>создание всероссийского конкурса профессиональных компетенций, по типу </a:t>
            </a:r>
            <a:r>
              <a:rPr lang="ru-RU" b="1" i="1" dirty="0"/>
              <a:t>«</a:t>
            </a:r>
            <a:r>
              <a:rPr lang="ru-RU" b="1" i="1" dirty="0" err="1"/>
              <a:t>Джуниор</a:t>
            </a:r>
            <a:r>
              <a:rPr lang="ru-RU" b="1" i="1" dirty="0"/>
              <a:t> </a:t>
            </a:r>
            <a:r>
              <a:rPr lang="ru-RU" b="1" i="1" dirty="0" err="1"/>
              <a:t>скиллс</a:t>
            </a:r>
            <a:r>
              <a:rPr lang="ru-RU" b="1" i="1" dirty="0"/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40460151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1434</Words>
  <Application>Microsoft Office PowerPoint</Application>
  <PresentationFormat>Произвольный</PresentationFormat>
  <Paragraphs>109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Возможности предметной области «Технология» в системе новой профориентации </vt:lpstr>
      <vt:lpstr>Презентация PowerPoint</vt:lpstr>
      <vt:lpstr>Значение технологического образования</vt:lpstr>
      <vt:lpstr>Презентация PowerPoint</vt:lpstr>
      <vt:lpstr>Цели и задачи Концепции</vt:lpstr>
      <vt:lpstr>Основные направления реализации Концепции </vt:lpstr>
      <vt:lpstr>Основные направления реализации Концепции </vt:lpstr>
      <vt:lpstr>Среднее общее образование </vt:lpstr>
      <vt:lpstr>Поддержка технологической одаренности </vt:lpstr>
      <vt:lpstr>Площадке «Точка кипения» Агентства стратегических инициатив (АСИ) </vt:lpstr>
      <vt:lpstr>  Приоритетные сектора экономики Российской Федерации (ПОСТАНОВЛЕНИЕ ПРАВИТЕЛЬСТВА РОССИЙСКОЙ ФЕДЕРАЦИИ  от 21.02.2015 N 154) </vt:lpstr>
      <vt:lpstr>Синтезирующая направленность</vt:lpstr>
      <vt:lpstr>Практико-ориентированная направленность</vt:lpstr>
      <vt:lpstr>Технологическая компетентность</vt:lpstr>
      <vt:lpstr>В системе общего образования образовательная область «Технология» предназначена для того, чтобы: </vt:lpstr>
      <vt:lpstr>Презентация PowerPoint</vt:lpstr>
      <vt:lpstr>Блок 3: Построение образовательных траекторий и планов в области профессионального самоопределения</vt:lpstr>
      <vt:lpstr>Презентация PowerPoint</vt:lpstr>
      <vt:lpstr>Формы внеурочной деятельности </vt:lpstr>
      <vt:lpstr>Содержание 3 блока: </vt:lpstr>
      <vt:lpstr>Формирование универсальных учебных действий обучающихся, в первую очередь личностных</vt:lpstr>
      <vt:lpstr>Универсальные учебные действия</vt:lpstr>
      <vt:lpstr>Результаты по годам обучения</vt:lpstr>
      <vt:lpstr>6 класс   </vt:lpstr>
      <vt:lpstr>7 класс</vt:lpstr>
      <vt:lpstr>8 класс</vt:lpstr>
      <vt:lpstr>9 класс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Возможности предметной области «Технология» в системе новой профориентации </dc:title>
  <dc:creator>Александра</dc:creator>
  <cp:lastModifiedBy>URMB</cp:lastModifiedBy>
  <cp:revision>24</cp:revision>
  <dcterms:created xsi:type="dcterms:W3CDTF">2017-02-13T11:12:11Z</dcterms:created>
  <dcterms:modified xsi:type="dcterms:W3CDTF">2017-02-26T07:58:32Z</dcterms:modified>
</cp:coreProperties>
</file>