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handoutMasterIdLst>
    <p:handoutMasterId r:id="rId13"/>
  </p:handoutMasterIdLst>
  <p:sldIdLst>
    <p:sldId id="257" r:id="rId2"/>
    <p:sldId id="258" r:id="rId3"/>
    <p:sldId id="264" r:id="rId4"/>
    <p:sldId id="263" r:id="rId5"/>
    <p:sldId id="265" r:id="rId6"/>
    <p:sldId id="267" r:id="rId7"/>
    <p:sldId id="268" r:id="rId8"/>
    <p:sldId id="269" r:id="rId9"/>
    <p:sldId id="272" r:id="rId10"/>
    <p:sldId id="270" r:id="rId11"/>
    <p:sldId id="271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169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02925-E07E-46B6-8762-C9CC73DEBB88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389FF7-1F14-49D2-B140-76A7C5B95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912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B122-0D8A-4609-823A-8D51E13DE63A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EAB51-3082-4D17-972E-5FB2EA3D9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026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B122-0D8A-4609-823A-8D51E13DE63A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EAB51-3082-4D17-972E-5FB2EA3D9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297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B122-0D8A-4609-823A-8D51E13DE63A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EAB51-3082-4D17-972E-5FB2EA3D9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284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B122-0D8A-4609-823A-8D51E13DE63A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EAB51-3082-4D17-972E-5FB2EA3D9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02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B122-0D8A-4609-823A-8D51E13DE63A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EAB51-3082-4D17-972E-5FB2EA3D9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599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B122-0D8A-4609-823A-8D51E13DE63A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EAB51-3082-4D17-972E-5FB2EA3D9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022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B122-0D8A-4609-823A-8D51E13DE63A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EAB51-3082-4D17-972E-5FB2EA3D9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765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B122-0D8A-4609-823A-8D51E13DE63A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EAB51-3082-4D17-972E-5FB2EA3D9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5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B122-0D8A-4609-823A-8D51E13DE63A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EAB51-3082-4D17-972E-5FB2EA3D9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116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B122-0D8A-4609-823A-8D51E13DE63A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EAB51-3082-4D17-972E-5FB2EA3D9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987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7B122-0D8A-4609-823A-8D51E13DE63A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EAB51-3082-4D17-972E-5FB2EA3D9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931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7B122-0D8A-4609-823A-8D51E13DE63A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EAB51-3082-4D17-972E-5FB2EA3D9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946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17" Type="http://schemas.openxmlformats.org/officeDocument/2006/relationships/image" Target="../media/image18.png"/><Relationship Id="rId2" Type="http://schemas.openxmlformats.org/officeDocument/2006/relationships/image" Target="../media/image5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5" Type="http://schemas.openxmlformats.org/officeDocument/2006/relationships/image" Target="../media/image8.png"/><Relationship Id="rId15" Type="http://schemas.microsoft.com/office/2007/relationships/hdphoto" Target="../media/hdphoto2.wdp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739509"/>
              </p:ext>
            </p:extLst>
          </p:nvPr>
        </p:nvGraphicFramePr>
        <p:xfrm>
          <a:off x="416804" y="663619"/>
          <a:ext cx="11633982" cy="5835696"/>
        </p:xfrm>
        <a:graphic>
          <a:graphicData uri="http://schemas.openxmlformats.org/drawingml/2006/table">
            <a:tbl>
              <a:tblPr/>
              <a:tblGrid>
                <a:gridCol w="2827607"/>
                <a:gridCol w="8806375"/>
              </a:tblGrid>
              <a:tr h="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b="1" u="sng" kern="1200" dirty="0">
                        <a:solidFill>
                          <a:srgbClr val="002060"/>
                        </a:solidFill>
                        <a:latin typeface="Georgia" panose="02040502050405020303" pitchFamily="18" charset="0"/>
                        <a:ea typeface="Arial Unicode MS" panose="020B0604020202020204" pitchFamily="34" charset="-128"/>
                        <a:cs typeface="+mn-cs"/>
                      </a:endParaRPr>
                    </a:p>
                  </a:txBody>
                  <a:tcPr marL="27978" marR="27978" marT="39268" marB="3926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46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Наименование направления</a:t>
                      </a:r>
                      <a:endParaRPr lang="ru-RU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7978" marR="27978" marT="39268" marB="392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Реализация ФГОС общего образования</a:t>
                      </a:r>
                      <a:endParaRPr lang="ru-RU" sz="2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7978" marR="27978" marT="39268" marB="392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6346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Куратор</a:t>
                      </a:r>
                      <a:endParaRPr lang="ru-RU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7978" marR="27978" marT="39268" marB="392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Хлебникова В.Г., начальник управления общего образования министерства образования и науки Хабаровского края </a:t>
                      </a:r>
                      <a:endParaRPr lang="ru-RU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7978" marR="27978" marT="39268" marB="392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6346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Срок начала и окончания проекта</a:t>
                      </a:r>
                      <a:endParaRPr lang="ru-RU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7978" marR="27978" marT="39268" marB="392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2015 - 2020</a:t>
                      </a:r>
                      <a:endParaRPr lang="ru-RU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7978" marR="27978" marT="39268" marB="392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9156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Руководители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проекта</a:t>
                      </a:r>
                      <a:endParaRPr lang="ru-RU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7978" marR="27978" marT="39268" marB="392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Зотова Ю.В., начальник 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Arial Unicode MS" panose="020B0604020202020204" pitchFamily="34" charset="-128"/>
                          <a:cs typeface="+mn-cs"/>
                        </a:rPr>
                        <a:t>отдела общего образования </a:t>
                      </a:r>
                      <a:r>
                        <a:rPr kumimoji="0" lang="ru-RU" sz="2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Arial Unicode MS" panose="020B0604020202020204" pitchFamily="34" charset="-128"/>
                          <a:cs typeface="+mn-cs"/>
                        </a:rPr>
                        <a:t>МОиН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Arial Unicode MS" panose="020B0604020202020204" pitchFamily="34" charset="-128"/>
                          <a:cs typeface="+mn-cs"/>
                        </a:rPr>
                        <a:t> ХК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Алексеева Ю.Н.,</a:t>
                      </a:r>
                      <a:r>
                        <a:rPr lang="ru-RU" sz="20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 консультант отдела общего образования </a:t>
                      </a:r>
                      <a:r>
                        <a:rPr lang="ru-RU" sz="2000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МОиН</a:t>
                      </a:r>
                      <a:r>
                        <a:rPr lang="ru-RU" sz="20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 ХК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Кузнецова Ж.Б., проректор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 КГБОУ ДПО «ХК ИРО»</a:t>
                      </a:r>
                      <a:endParaRPr lang="ru-RU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7978" marR="27978" marT="39268" marB="392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3211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Ключевые участники проекта</a:t>
                      </a:r>
                      <a:endParaRPr lang="ru-RU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27978" marR="27978" marT="39268" marB="392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Управление общего образования </a:t>
                      </a:r>
                      <a:r>
                        <a:rPr lang="ru-RU" sz="2000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МОиН</a:t>
                      </a:r>
                      <a:r>
                        <a:rPr lang="ru-RU" sz="20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 ХК</a:t>
                      </a:r>
                      <a:endParaRPr lang="ru-RU" sz="2000" dirty="0" smtClean="0">
                        <a:effectLst/>
                        <a:latin typeface="+mn-lt"/>
                        <a:ea typeface="Arial Unicode MS" panose="020B0604020202020204" pitchFamily="34" charset="-128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Управление воспитания и дополнительного образования </a:t>
                      </a:r>
                      <a:r>
                        <a:rPr lang="ru-RU" sz="2000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МОиН</a:t>
                      </a:r>
                      <a:r>
                        <a:rPr lang="ru-RU" sz="20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 ХК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Управление профессионального образования </a:t>
                      </a:r>
                      <a:r>
                        <a:rPr lang="ru-RU" sz="2000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МОиН</a:t>
                      </a:r>
                      <a:r>
                        <a:rPr lang="ru-RU" sz="20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</a:rPr>
                        <a:t> ХК</a:t>
                      </a: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Arial Unicode MS" panose="020B0604020202020204" pitchFamily="34" charset="-128"/>
                          <a:cs typeface="+mn-cs"/>
                        </a:rPr>
                        <a:t>КГБОУ ДПО «</a:t>
                      </a:r>
                      <a:r>
                        <a:rPr lang="ru-RU" sz="20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ХК ИРО»</a:t>
                      </a: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+mn-cs"/>
                        </a:rPr>
                        <a:t>КГБОУ ДПО ХКИППКСПО</a:t>
                      </a: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+mn-cs"/>
                        </a:rPr>
                        <a:t>Муниципальные органы управления образованием </a:t>
                      </a: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+mn-cs"/>
                        </a:rPr>
                        <a:t>Образовательные организации </a:t>
                      </a: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+mn-cs"/>
                        </a:rPr>
                        <a:t>Отраслевые министерства Хабаровского края</a:t>
                      </a:r>
                      <a:endParaRPr lang="ru-RU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+mn-cs"/>
                      </a:endParaRPr>
                    </a:p>
                  </a:txBody>
                  <a:tcPr marL="27978" marR="27978" marT="39268" marB="392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169" y="181292"/>
            <a:ext cx="11940617" cy="769611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tx2"/>
                </a:solidFill>
              </a:rPr>
              <a:t>ПРОЕКТ «КОМПАС САМООПРЕДЕЛЕНИЯ»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23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6484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rgbClr val="993300"/>
                </a:solidFill>
                <a:ea typeface="Arial Unicode MS" panose="020B0604020202020204" pitchFamily="34" charset="-128"/>
              </a:rPr>
              <a:t> План-график реализации проекта  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65629" y="1110843"/>
            <a:ext cx="1777042" cy="5086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Срок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80694" y="1110843"/>
            <a:ext cx="4597209" cy="5086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Предполагаемый результат участия ОМСУ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0169" y="1110843"/>
            <a:ext cx="4795873" cy="5086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Мероприятие краевого плана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80695" y="1716771"/>
            <a:ext cx="4597209" cy="9162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Проведены муниципальные этапы кадетского смотра, победители направлены для участия в краевом конкурсе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10170" y="1716771"/>
            <a:ext cx="4795874" cy="9162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Проведен краевой кадетский смотр 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5365629" y="1785123"/>
            <a:ext cx="1777042" cy="847908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20.10.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280693" y="2779126"/>
            <a:ext cx="4597209" cy="9666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Представлены лучшие практики организации деятельности по самоопределению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обучающихся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0170" y="3894537"/>
            <a:ext cx="4795871" cy="149271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Проведен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конкурс образовательных организаций,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претендующих на присвоение  статуса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 краевой инновационной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инфраструктуре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2017-2019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г.</a:t>
            </a:r>
          </a:p>
        </p:txBody>
      </p:sp>
      <p:sp>
        <p:nvSpPr>
          <p:cNvPr id="15" name="Стрелка вправо 14"/>
          <p:cNvSpPr/>
          <p:nvPr/>
        </p:nvSpPr>
        <p:spPr>
          <a:xfrm>
            <a:off x="5365629" y="2818929"/>
            <a:ext cx="1777042" cy="959702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30.10.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302259" y="5536051"/>
            <a:ext cx="4575643" cy="9972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Организовано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участие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школьников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10167" y="5536050"/>
            <a:ext cx="4795873" cy="9972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Проведен краевой конкурс бизнес-проектов обучающихся общеобразовательных организаций </a:t>
            </a:r>
          </a:p>
        </p:txBody>
      </p:sp>
      <p:sp>
        <p:nvSpPr>
          <p:cNvPr id="18" name="Стрелка вправо 17"/>
          <p:cNvSpPr/>
          <p:nvPr/>
        </p:nvSpPr>
        <p:spPr>
          <a:xfrm>
            <a:off x="5365629" y="5582597"/>
            <a:ext cx="1777042" cy="904177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До 01.11.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10168" y="2730322"/>
            <a:ext cx="4795873" cy="10154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Проведен Форум педагогических инициатив </a:t>
            </a:r>
          </a:p>
        </p:txBody>
      </p:sp>
      <p:sp>
        <p:nvSpPr>
          <p:cNvPr id="23" name="Стрелка вправо 22"/>
          <p:cNvSpPr/>
          <p:nvPr/>
        </p:nvSpPr>
        <p:spPr>
          <a:xfrm>
            <a:off x="5365629" y="4114567"/>
            <a:ext cx="1777042" cy="904177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До 01.11.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302259" y="3900609"/>
            <a:ext cx="4575643" cy="14866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Организована инновационная деятельность подведомственных образовательных организаций по вопросам самоопределения и самореализации школьников на муниципальном и краевом уровнях 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981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4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2" grpId="0" animBg="1"/>
      <p:bldP spid="23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6484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rgbClr val="993300"/>
                </a:solidFill>
                <a:ea typeface="Arial Unicode MS" panose="020B0604020202020204" pitchFamily="34" charset="-128"/>
              </a:rPr>
              <a:t> План-график реализации проекта  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65629" y="1110843"/>
            <a:ext cx="1777042" cy="5086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Срок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80694" y="1110843"/>
            <a:ext cx="4597209" cy="5086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Предполагаемый результат участия ОМСУ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0169" y="1110843"/>
            <a:ext cx="4795873" cy="5086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Мероприятие краевого плана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80692" y="1736134"/>
            <a:ext cx="4597209" cy="10603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Осуществляется контроль за преподаванием предметной области «Технология»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0170" y="1716770"/>
            <a:ext cx="4795874" cy="10797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Подготовлены к осуществлению деятельности на основе нового содержания и требований ФГОС педагоги края, реализующие программы по предметной области «Технология»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5365629" y="1785123"/>
            <a:ext cx="1777042" cy="1011370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01.12.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291476" y="2893785"/>
            <a:ext cx="4597209" cy="17222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Представлены лучшие практики организации деятельности по самоопределению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обучающихся, предложения по участию в инновационной инфраструктуре края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0952" y="2893784"/>
            <a:ext cx="4795872" cy="17222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Проведен заочный краевой конкурс основных образовательных программ среди общеобразовательных организаций, реализующих дополнительные общеразвивающие программы (кадетское образование)</a:t>
            </a:r>
          </a:p>
        </p:txBody>
      </p:sp>
      <p:sp>
        <p:nvSpPr>
          <p:cNvPr id="15" name="Стрелка вправо 14"/>
          <p:cNvSpPr/>
          <p:nvPr/>
        </p:nvSpPr>
        <p:spPr>
          <a:xfrm>
            <a:off x="5365629" y="3491763"/>
            <a:ext cx="1777042" cy="959702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20.12.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280691" y="4836405"/>
            <a:ext cx="4597209" cy="17737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Осуществляется информационная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поддержка реализации проекта в муниципальных средствах массовой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информации и на официальных сайтах ОМСУ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10168" y="4836405"/>
            <a:ext cx="4817441" cy="17737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Размещена информация о результатах реализации проекта и выполнении плана мероприятий проекта на сайте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министерства и в средствах массовой информации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5365629" y="5210591"/>
            <a:ext cx="1777042" cy="1025342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До 01.11.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276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4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677" y="4149969"/>
            <a:ext cx="2892423" cy="2391507"/>
          </a:xfrm>
          <a:prstGeom prst="rect">
            <a:avLst/>
          </a:prstGeom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52833" y="158897"/>
            <a:ext cx="11620288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СОДЕРЖАНИЕ </a:t>
            </a:r>
            <a:r>
              <a:rPr lang="ru-RU" b="1" dirty="0">
                <a:solidFill>
                  <a:schemeClr val="tx2"/>
                </a:solidFill>
              </a:rPr>
              <a:t>ПРИОРИТЕТНОГО ПРОЕКТА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728416"/>
              </p:ext>
            </p:extLst>
          </p:nvPr>
        </p:nvGraphicFramePr>
        <p:xfrm>
          <a:off x="746992" y="777695"/>
          <a:ext cx="11338512" cy="6070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4757"/>
                <a:gridCol w="9303755"/>
              </a:tblGrid>
              <a:tr h="12546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Цель проекта: </a:t>
                      </a:r>
                    </a:p>
                    <a:p>
                      <a:endParaRPr lang="ru-RU" sz="2400" dirty="0">
                        <a:latin typeface="+mn-lt"/>
                      </a:endParaRPr>
                    </a:p>
                  </a:txBody>
                  <a:tcPr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ts val="264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обеспечить к 2020 году создание не менее чем в 75 % образовательных организаций края организационных, информационно-методических и кадровых условий, способствующих самоопределению и самореализации обучающихся с учетом потребностей регионального рынка труда</a:t>
                      </a:r>
                      <a:endParaRPr lang="ru-RU" sz="2200" dirty="0">
                        <a:latin typeface="+mn-lt"/>
                      </a:endParaRPr>
                    </a:p>
                  </a:txBody>
                  <a:tcPr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270">
                <a:tc rowSpan="3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0" lang="ru-RU" sz="2400" b="1" u="none" strike="noStrike" kern="1200" cap="none" spc="0" normalizeH="0" baseline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Показатели: </a:t>
                      </a:r>
                      <a:endParaRPr kumimoji="0" lang="ru-RU" sz="2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Arial Unicode MS" panose="020B0604020202020204" pitchFamily="34" charset="-128"/>
                        <a:cs typeface="+mn-cs"/>
                      </a:endParaRPr>
                    </a:p>
                  </a:txBody>
                  <a:tcP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42900" indent="-342900" algn="just" defTabSz="914400" rtl="0" eaLnBrk="1" latinLnBrk="0" hangingPunct="1">
                        <a:lnSpc>
                          <a:spcPts val="264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2200" u="none" strike="noStrike" kern="1200" cap="none" spc="0" normalizeH="0" baseline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Наличие муниципальных программ по самоопределению школьников  </a:t>
                      </a:r>
                      <a:endParaRPr kumimoji="0" lang="ru-RU" sz="1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Arial Unicode MS" panose="020B0604020202020204" pitchFamily="34" charset="-128"/>
                        <a:cs typeface="+mn-cs"/>
                      </a:endParaRPr>
                    </a:p>
                  </a:txBody>
                  <a:tcP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6086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auto" latinLnBrk="0" hangingPunct="1">
                        <a:lnSpc>
                          <a:spcPts val="264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22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Количество организационно-управленческих моделей организации образовательной деятельности по направлениям ранней профориентации, предпрофильного и профильного образования воспитанников и обучающихся общеобразовательных организаций, в том числе кадетского и инженерного образования </a:t>
                      </a:r>
                      <a:endParaRPr kumimoji="0" lang="ru-RU" sz="1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Arial Unicode MS" panose="020B0604020202020204" pitchFamily="34" charset="-128"/>
                        <a:cs typeface="+mn-cs"/>
                      </a:endParaRPr>
                    </a:p>
                  </a:txBody>
                  <a:tcPr/>
                </a:tc>
              </a:tr>
              <a:tr h="1303819"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kumimoji="0" lang="ru-RU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eorgia" panose="02040502050405020303" pitchFamily="18" charset="0"/>
                        <a:ea typeface="Arial Unicode MS" panose="020B0604020202020204" pitchFamily="34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just" defTabSz="914400" rtl="0" eaLnBrk="1" latinLnBrk="0" hangingPunct="1">
                        <a:lnSpc>
                          <a:spcPts val="264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22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Количество педагогических работников, прошедших обучение по организации деятельности, направленной на самоопределение воспитанников и обучающихся, в том числе тьюторов и координаторов проекта, с использованием новых форм и технологий</a:t>
                      </a:r>
                      <a:endParaRPr kumimoji="0" lang="ru-RU" sz="100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07527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kumimoji="0" lang="ru-RU" sz="2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Arial Unicode MS" panose="020B0604020202020204" pitchFamily="34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just" defTabSz="914400" rtl="0" eaLnBrk="1" latinLnBrk="0" hangingPunct="1">
                        <a:lnSpc>
                          <a:spcPts val="264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220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Количество инновационных площадок, центров трансфера технологий по содержанию и технологиям самоопределения и самореализации обучающихся с учетом потребности краевого рынка труда</a:t>
                      </a:r>
                      <a:endParaRPr kumimoji="0" lang="ru-RU" sz="220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872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5871" y="168794"/>
            <a:ext cx="3786100" cy="6503265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38200" y="297554"/>
            <a:ext cx="10515600" cy="681397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РЕЗУЛЬТАТЫ РЕАЛИЗАЦИИ ПРОЕКТА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17913" y="1548336"/>
            <a:ext cx="10772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solidFill>
                  <a:prstClr val="black"/>
                </a:solidFill>
              </a:rPr>
              <a:t>созданы </a:t>
            </a:r>
            <a:r>
              <a:rPr lang="ru-RU" sz="2000" dirty="0">
                <a:solidFill>
                  <a:prstClr val="black"/>
                </a:solidFill>
              </a:rPr>
              <a:t>и </a:t>
            </a:r>
            <a:r>
              <a:rPr lang="ru-RU" sz="2000" dirty="0" smtClean="0">
                <a:solidFill>
                  <a:prstClr val="black"/>
                </a:solidFill>
              </a:rPr>
              <a:t>реализуются </a:t>
            </a:r>
            <a:r>
              <a:rPr lang="ru-RU" sz="2000" b="1" dirty="0" smtClean="0">
                <a:solidFill>
                  <a:srgbClr val="C00000"/>
                </a:solidFill>
              </a:rPr>
              <a:t>программы самоопределения </a:t>
            </a:r>
            <a:r>
              <a:rPr lang="ru-RU" sz="2000" b="1" dirty="0">
                <a:solidFill>
                  <a:srgbClr val="C00000"/>
                </a:solidFill>
              </a:rPr>
              <a:t>и профессиональной </a:t>
            </a:r>
            <a:r>
              <a:rPr lang="ru-RU" sz="2000" dirty="0">
                <a:solidFill>
                  <a:prstClr val="black"/>
                </a:solidFill>
              </a:rPr>
              <a:t>ориентации воспитанников и </a:t>
            </a:r>
            <a:r>
              <a:rPr lang="ru-RU" sz="2000" dirty="0" smtClean="0">
                <a:solidFill>
                  <a:prstClr val="black"/>
                </a:solidFill>
              </a:rPr>
              <a:t>обучающихся, учитывающие рынок труда Хабаровского края 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2816" y="2182375"/>
            <a:ext cx="1066918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solidFill>
                  <a:prstClr val="black"/>
                </a:solidFill>
              </a:rPr>
              <a:t>разработаны, апробированы и описаны </a:t>
            </a:r>
            <a:r>
              <a:rPr lang="ru-RU" sz="2000" b="1" dirty="0" smtClean="0">
                <a:solidFill>
                  <a:srgbClr val="C00000"/>
                </a:solidFill>
              </a:rPr>
              <a:t>организационно-управленческие </a:t>
            </a:r>
            <a:r>
              <a:rPr lang="ru-RU" sz="2000" b="1" dirty="0">
                <a:solidFill>
                  <a:srgbClr val="C00000"/>
                </a:solidFill>
              </a:rPr>
              <a:t>модели </a:t>
            </a:r>
            <a:r>
              <a:rPr lang="ru-RU" sz="2000" dirty="0">
                <a:solidFill>
                  <a:prstClr val="black"/>
                </a:solidFill>
              </a:rPr>
              <a:t>организации образовательной деятельности по направлениям ранней профориентации, предпрофильного и профильного образования воспитанников и </a:t>
            </a:r>
            <a:r>
              <a:rPr lang="ru-RU" sz="2000" dirty="0" smtClean="0">
                <a:solidFill>
                  <a:prstClr val="black"/>
                </a:solidFill>
              </a:rPr>
              <a:t>обучающихся, в том числе кадетского и инженерного образования 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38200" y="1015874"/>
            <a:ext cx="10515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 2020 Г. ВО ВСЕХ МУНИЦИПАЛЬНЫХ ТЕРРИТОРИЯХ КРАЯ 100%:</a:t>
            </a:r>
            <a:endParaRPr lang="ru-RU" sz="28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23" y="1615684"/>
            <a:ext cx="896190" cy="6340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792" y="2441016"/>
            <a:ext cx="896190" cy="63403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750" y="3379862"/>
            <a:ext cx="896190" cy="63403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752" y="4561516"/>
            <a:ext cx="896190" cy="634039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217913" y="3436801"/>
            <a:ext cx="1077275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</a:rPr>
              <a:t>подготовлены к осуществлению деятельности на основе нового содержания и требований ФГОС все </a:t>
            </a:r>
            <a:r>
              <a:rPr lang="ru-RU" sz="2000" b="1" dirty="0">
                <a:solidFill>
                  <a:srgbClr val="C00000"/>
                </a:solidFill>
              </a:rPr>
              <a:t>педагоги</a:t>
            </a:r>
            <a:r>
              <a:rPr lang="ru-RU" sz="2000" dirty="0">
                <a:solidFill>
                  <a:prstClr val="black"/>
                </a:solidFill>
              </a:rPr>
              <a:t> края, реализующие программы </a:t>
            </a:r>
            <a:r>
              <a:rPr lang="ru-RU" sz="2000" b="1" dirty="0">
                <a:solidFill>
                  <a:srgbClr val="C00000"/>
                </a:solidFill>
              </a:rPr>
              <a:t>предметной области </a:t>
            </a:r>
            <a:r>
              <a:rPr lang="ru-RU" sz="2000" b="1" dirty="0" smtClean="0">
                <a:solidFill>
                  <a:srgbClr val="C00000"/>
                </a:solidFill>
              </a:rPr>
              <a:t>«Технология», тьюторы и координаторы проекта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651996" y="4352143"/>
            <a:ext cx="101935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prstClr val="black"/>
                </a:solidFill>
              </a:rPr>
              <a:t>во всех </a:t>
            </a:r>
            <a:r>
              <a:rPr lang="ru-RU" sz="2000" dirty="0">
                <a:solidFill>
                  <a:prstClr val="black"/>
                </a:solidFill>
              </a:rPr>
              <a:t>образовательных </a:t>
            </a:r>
            <a:r>
              <a:rPr lang="ru-RU" sz="2000" dirty="0" smtClean="0">
                <a:solidFill>
                  <a:prstClr val="black"/>
                </a:solidFill>
              </a:rPr>
              <a:t>организациях </a:t>
            </a:r>
            <a:r>
              <a:rPr lang="ru-RU" sz="2000" dirty="0">
                <a:solidFill>
                  <a:prstClr val="black"/>
                </a:solidFill>
              </a:rPr>
              <a:t>края разработана и внедрена </a:t>
            </a:r>
            <a:r>
              <a:rPr lang="ru-RU" sz="2000" b="1" dirty="0">
                <a:solidFill>
                  <a:srgbClr val="C00000"/>
                </a:solidFill>
              </a:rPr>
              <a:t>система портфолио</a:t>
            </a:r>
            <a:r>
              <a:rPr lang="ru-RU" sz="2000" dirty="0">
                <a:solidFill>
                  <a:prstClr val="black"/>
                </a:solidFill>
              </a:rPr>
              <a:t>, отражающая реальные достижения обучающихся и уровень их готовности к выбору будущей профессии (специальности</a:t>
            </a:r>
            <a:r>
              <a:rPr lang="ru-RU" sz="2000" dirty="0" smtClean="0">
                <a:solidFill>
                  <a:prstClr val="black"/>
                </a:solidFill>
              </a:rPr>
              <a:t>)  </a:t>
            </a:r>
            <a:endParaRPr lang="ru-RU" sz="2000" dirty="0">
              <a:solidFill>
                <a:prstClr val="black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750" y="5634118"/>
            <a:ext cx="896190" cy="634039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1299219" y="5443307"/>
            <a:ext cx="105478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обучающимся предоставлена </a:t>
            </a:r>
            <a:r>
              <a:rPr lang="ru-RU" sz="2000" dirty="0"/>
              <a:t>возможность </a:t>
            </a:r>
            <a:r>
              <a:rPr lang="ru-RU" sz="2000" dirty="0" smtClean="0"/>
              <a:t>одновременно </a:t>
            </a:r>
            <a:r>
              <a:rPr lang="ru-RU" sz="2000" dirty="0"/>
              <a:t>с получением среднего общего образования пройти </a:t>
            </a:r>
            <a:r>
              <a:rPr lang="ru-RU" sz="2000" b="1" dirty="0">
                <a:solidFill>
                  <a:srgbClr val="C00000"/>
                </a:solidFill>
              </a:rPr>
              <a:t>профессиональную подготовку </a:t>
            </a:r>
            <a:r>
              <a:rPr lang="ru-RU" sz="2000" dirty="0"/>
              <a:t>по выбранным ими профессиям, в том числе с использованием инфраструктуры профессиональных образовательных организаций</a:t>
            </a:r>
          </a:p>
        </p:txBody>
      </p:sp>
    </p:spTree>
    <p:extLst>
      <p:ext uri="{BB962C8B-B14F-4D97-AF65-F5344CB8AC3E}">
        <p14:creationId xmlns:p14="http://schemas.microsoft.com/office/powerpoint/2010/main" val="252531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5079" y="3474487"/>
            <a:ext cx="5764101" cy="16663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46" y="338042"/>
            <a:ext cx="10515600" cy="549275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НАПРАВЛЕНИЯ РЕАЛИЗАЦИИ ПРОЕКТА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r="65801" b="49956"/>
          <a:stretch/>
        </p:blipFill>
        <p:spPr>
          <a:xfrm rot="8032306">
            <a:off x="1796866" y="677209"/>
            <a:ext cx="781694" cy="7611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037218">
            <a:off x="4240370" y="1401352"/>
            <a:ext cx="1388074" cy="14033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151911">
            <a:off x="6727091" y="894782"/>
            <a:ext cx="1049557" cy="105511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42504">
            <a:off x="6557428" y="1621372"/>
            <a:ext cx="1388882" cy="138239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5464" b="80928" l="26178" r="8952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217322">
            <a:off x="9025890" y="2403828"/>
            <a:ext cx="1470238" cy="149333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120637">
            <a:off x="9083503" y="1615130"/>
            <a:ext cx="1292109" cy="131240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83960" y="2301945"/>
            <a:ext cx="2630741" cy="161665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826890" y="3163546"/>
            <a:ext cx="1890819" cy="186314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03863" y="689612"/>
            <a:ext cx="1139566" cy="112833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079936" y="840471"/>
            <a:ext cx="1299244" cy="128111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20188" b="72300" l="21963" r="76636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83901">
            <a:off x="6381395" y="2410853"/>
            <a:ext cx="1760614" cy="175238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16"/>
          <a:srcRect l="10679" r="13695"/>
          <a:stretch/>
        </p:blipFill>
        <p:spPr>
          <a:xfrm>
            <a:off x="7005712" y="4827459"/>
            <a:ext cx="5022166" cy="174506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38946" y="2319002"/>
            <a:ext cx="3689655" cy="3689655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424529" y="2141148"/>
            <a:ext cx="340407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Образовательная </a:t>
            </a:r>
          </a:p>
          <a:p>
            <a:pPr algn="ctr"/>
            <a:r>
              <a:rPr lang="ru-RU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навигация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043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РЕГИОНАЛЬНЫЙ СТАНДАРТ КАДРОВОГО ОБЕСПЕЧЕНИЯ ПРОМЫШЛЕННОГО РОСТА</a:t>
            </a:r>
            <a:r>
              <a:rPr lang="ru-RU" b="1" dirty="0">
                <a:solidFill>
                  <a:schemeClr val="tx2"/>
                </a:solidFill>
              </a:rPr>
              <a:t/>
            </a:r>
            <a:br>
              <a:rPr lang="ru-RU" b="1" dirty="0">
                <a:solidFill>
                  <a:schemeClr val="tx2"/>
                </a:solidFill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9847" b="7094"/>
          <a:stretch/>
        </p:blipFill>
        <p:spPr>
          <a:xfrm>
            <a:off x="238682" y="1439779"/>
            <a:ext cx="5309129" cy="4280984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5517785" y="1576809"/>
            <a:ext cx="3285918" cy="3737701"/>
            <a:chOff x="5517785" y="1576809"/>
            <a:chExt cx="3285918" cy="3737701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3"/>
            <a:srcRect l="31717" t="8220" r="23930" b="11060"/>
            <a:stretch/>
          </p:blipFill>
          <p:spPr>
            <a:xfrm>
              <a:off x="5517785" y="1576809"/>
              <a:ext cx="3285918" cy="373770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>
              <a:off x="5709726" y="2583390"/>
              <a:ext cx="726238" cy="550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7971863" y="2573970"/>
              <a:ext cx="593074" cy="275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Овал 12"/>
            <p:cNvSpPr/>
            <p:nvPr/>
          </p:nvSpPr>
          <p:spPr>
            <a:xfrm>
              <a:off x="5517785" y="2715515"/>
              <a:ext cx="3285916" cy="56341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/>
          <a:srcRect r="65801" b="49956"/>
          <a:stretch/>
        </p:blipFill>
        <p:spPr>
          <a:xfrm rot="2841694">
            <a:off x="8603951" y="1785822"/>
            <a:ext cx="781694" cy="76117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9239999" y="1238941"/>
            <a:ext cx="281232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ПЕРЕЧЕНЬ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компетенций: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/>
              <a:t>токарь на станках с ЧПУ;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/>
              <a:t>сварочные технологии;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/>
              <a:t>электромонтаж;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/>
              <a:t>машинист трелевочных машин;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/>
              <a:t>машинист </a:t>
            </a:r>
            <a:r>
              <a:rPr lang="ru-RU" sz="1600" dirty="0"/>
              <a:t>бульдозера, </a:t>
            </a:r>
            <a:r>
              <a:rPr lang="ru-RU" sz="1600" dirty="0" smtClean="0"/>
              <a:t>машинист экскаватора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8919245" y="3580271"/>
            <a:ext cx="327275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Профессиональные образовательные </a:t>
            </a:r>
            <a:endParaRPr lang="ru-RU" sz="1600" b="1" dirty="0">
              <a:solidFill>
                <a:srgbClr val="FF000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организации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b="1" dirty="0" smtClean="0"/>
              <a:t> </a:t>
            </a:r>
            <a:r>
              <a:rPr lang="ru-RU" sz="1600" dirty="0" smtClean="0"/>
              <a:t>«Губернаторский </a:t>
            </a:r>
            <a:r>
              <a:rPr lang="ru-RU" sz="1600" dirty="0"/>
              <a:t>авиастроительный </a:t>
            </a:r>
            <a:r>
              <a:rPr lang="ru-RU" sz="1600" dirty="0" smtClean="0"/>
              <a:t>колледж»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/>
              <a:t> «Комсомольский-на-Амуре </a:t>
            </a:r>
            <a:r>
              <a:rPr lang="ru-RU" sz="1600" dirty="0"/>
              <a:t>судомеханический </a:t>
            </a:r>
            <a:r>
              <a:rPr lang="ru-RU" sz="1600" dirty="0" smtClean="0"/>
              <a:t>техникум»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/>
              <a:t>«Комсомольский-на-Амуре лесопромышленный техникум»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/>
              <a:t>«Чегдомынский </a:t>
            </a:r>
            <a:r>
              <a:rPr lang="ru-RU" sz="1600" dirty="0"/>
              <a:t>горно-технологический </a:t>
            </a:r>
            <a:r>
              <a:rPr lang="ru-RU" sz="1600" dirty="0" smtClean="0"/>
              <a:t>техникум»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7951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6484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rgbClr val="993300"/>
                </a:solidFill>
                <a:ea typeface="Arial Unicode MS" panose="020B0604020202020204" pitchFamily="34" charset="-128"/>
              </a:rPr>
              <a:t> План-график реализации проекта  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65629" y="1110843"/>
            <a:ext cx="1777042" cy="5086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Срок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80694" y="1110843"/>
            <a:ext cx="4597209" cy="5086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Предполагаемый результат участия ОМСУ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0169" y="1110843"/>
            <a:ext cx="4795873" cy="5086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Мероприятие краевого плана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80695" y="1716771"/>
            <a:ext cx="4597209" cy="12137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Проведена подготовительная работа по апробации регионального стандарта кадрового обеспечения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промышленного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роста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10170" y="1716771"/>
            <a:ext cx="4795874" cy="12137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Определены базовые площадки по реализации регионального   стандарта кадрового обеспечения промышленного роста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5365629" y="1785123"/>
            <a:ext cx="1777042" cy="1002144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До 27.01.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280694" y="3048292"/>
            <a:ext cx="4597209" cy="9177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Данные об ответственном направлены в управление общего образования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МОиН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ХК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10170" y="3048292"/>
            <a:ext cx="4795872" cy="9177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Определены ответственные за реализацию краевого проекта в муниципальных территориях</a:t>
            </a:r>
          </a:p>
        </p:txBody>
      </p:sp>
      <p:sp>
        <p:nvSpPr>
          <p:cNvPr id="15" name="Стрелка вправо 14"/>
          <p:cNvSpPr/>
          <p:nvPr/>
        </p:nvSpPr>
        <p:spPr>
          <a:xfrm>
            <a:off x="5354847" y="2970712"/>
            <a:ext cx="1777042" cy="995360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01.02</a:t>
            </a:r>
            <a:r>
              <a:rPr lang="ru-RU" sz="2400" b="1" dirty="0" smtClean="0">
                <a:solidFill>
                  <a:srgbClr val="FF0000"/>
                </a:solidFill>
              </a:rPr>
              <a:t>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302259" y="4031640"/>
            <a:ext cx="4597209" cy="10953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Типовая краевая модель кадетского образования внедряется в общеобразовательных организациях края, реализующих кадетское образование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10170" y="4083877"/>
            <a:ext cx="4795872" cy="1043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Проведено общественное обсуждение и экспертиза региональной базовой модели кадетского образования</a:t>
            </a:r>
          </a:p>
        </p:txBody>
      </p:sp>
      <p:sp>
        <p:nvSpPr>
          <p:cNvPr id="18" name="Стрелка вправо 17"/>
          <p:cNvSpPr/>
          <p:nvPr/>
        </p:nvSpPr>
        <p:spPr>
          <a:xfrm>
            <a:off x="5365629" y="4101607"/>
            <a:ext cx="1777042" cy="1025342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До 15.02.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286305" y="5228174"/>
            <a:ext cx="4597209" cy="12497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Открыты личные кабинеты на сайте проекта. Образовательные организации принимают активное участие в реализации мероприятий проекта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10169" y="5280412"/>
            <a:ext cx="4795872" cy="11975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Организовано участие образовательных организаций края во всероссийском профориентационном проекте "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Zа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собой в профессию"</a:t>
            </a:r>
          </a:p>
        </p:txBody>
      </p:sp>
      <p:sp>
        <p:nvSpPr>
          <p:cNvPr id="21" name="Стрелка вправо 20"/>
          <p:cNvSpPr/>
          <p:nvPr/>
        </p:nvSpPr>
        <p:spPr>
          <a:xfrm>
            <a:off x="5349675" y="5298142"/>
            <a:ext cx="1777042" cy="1025342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До 15.02.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104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4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6484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rgbClr val="993300"/>
                </a:solidFill>
                <a:ea typeface="Arial Unicode MS" panose="020B0604020202020204" pitchFamily="34" charset="-128"/>
              </a:rPr>
              <a:t> План-график реализации проекта  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65629" y="1110843"/>
            <a:ext cx="1777042" cy="5086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Срок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80694" y="1110843"/>
            <a:ext cx="4597209" cy="5086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Предполагаемый результат участия ОМСУ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0169" y="1110843"/>
            <a:ext cx="4795873" cy="5086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Мероприятие краевого плана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80695" y="1716771"/>
            <a:ext cx="4597209" cy="9162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Направлены для участия в курсах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кураторы, муниципальные тьюторы, педагогические работники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0170" y="1716771"/>
            <a:ext cx="4795874" cy="9162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Проведены курсы для муниципальных кураторов краевого проекта "Компас самоопределения" 72 ч. 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5365629" y="1785123"/>
            <a:ext cx="1777042" cy="847908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03.02- 18.02</a:t>
            </a:r>
            <a:r>
              <a:rPr lang="ru-RU" sz="2400" b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280695" y="2796493"/>
            <a:ext cx="4618772" cy="10657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700" dirty="0" smtClean="0">
                <a:solidFill>
                  <a:schemeClr val="accent1">
                    <a:lumMod val="50000"/>
                  </a:schemeClr>
                </a:solidFill>
              </a:rPr>
              <a:t>Муниципальные 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</a:rPr>
              <a:t>программы созданы с учетом функционирования отраслевых образовательных </a:t>
            </a:r>
            <a:r>
              <a:rPr lang="ru-RU" sz="1700" dirty="0" smtClean="0">
                <a:solidFill>
                  <a:schemeClr val="accent1">
                    <a:lumMod val="50000"/>
                  </a:schemeClr>
                </a:solidFill>
              </a:rPr>
              <a:t>кластеров и ресурсов краевых коррекционных учреждений </a:t>
            </a:r>
            <a:endParaRPr lang="ru-RU" sz="17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0170" y="2798673"/>
            <a:ext cx="4795872" cy="959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Разработаны муниципальные программы по самоопределению и самореализации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школьников, в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т.ч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 с ОВЗ и инвалидностью 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5354848" y="2749115"/>
            <a:ext cx="1777042" cy="959702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01.03.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280693" y="3948681"/>
            <a:ext cx="4618773" cy="10929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Муниципальная программа направлена на конкурс в целях внешней экспертизы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10171" y="3862279"/>
            <a:ext cx="4795872" cy="14763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Проведен краевой конкурс муниципальных программ самоопределения и самореализации школьников «Время выбирать профессию. Место – Дальний Восток»</a:t>
            </a:r>
          </a:p>
        </p:txBody>
      </p:sp>
      <p:sp>
        <p:nvSpPr>
          <p:cNvPr id="18" name="Стрелка вправо 17"/>
          <p:cNvSpPr/>
          <p:nvPr/>
        </p:nvSpPr>
        <p:spPr>
          <a:xfrm>
            <a:off x="5303435" y="4083775"/>
            <a:ext cx="1777042" cy="1025342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До 15.03.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142672" y="5177928"/>
            <a:ext cx="4756796" cy="155337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Разработаны локальные акты в образовательных организациях-участниках апробации регионального стандарта кадрового обеспечения промышленного роста, регламентирующие участие преподавателей ПОО в реализации содержания предметной области "Технология" по заявленным компетенциям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10169" y="5442332"/>
            <a:ext cx="4786119" cy="12889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Разработаны механизмы реализации содержания предметной области "Технология" основных образовательных программ общего образования с участием преподавателей ПОО</a:t>
            </a:r>
          </a:p>
        </p:txBody>
      </p:sp>
      <p:sp>
        <p:nvSpPr>
          <p:cNvPr id="21" name="Стрелка вправо 20"/>
          <p:cNvSpPr/>
          <p:nvPr/>
        </p:nvSpPr>
        <p:spPr>
          <a:xfrm>
            <a:off x="5354848" y="5574147"/>
            <a:ext cx="1766261" cy="1025342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До 15.03.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783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4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6484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rgbClr val="993300"/>
                </a:solidFill>
                <a:ea typeface="Arial Unicode MS" panose="020B0604020202020204" pitchFamily="34" charset="-128"/>
              </a:rPr>
              <a:t> План-график реализации проекта  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65629" y="1110843"/>
            <a:ext cx="1777042" cy="5086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Срок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80694" y="1110843"/>
            <a:ext cx="4597209" cy="5086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Предполагаемый результат участия ОМСУ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0169" y="1110843"/>
            <a:ext cx="4795873" cy="5086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Мероприятие краевого плана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80695" y="1716769"/>
            <a:ext cx="4597209" cy="11994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Во всех общеобразовательных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организациях, в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т.ч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 коррекционных, 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осуществляется информационное сопровождение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10170" y="1716771"/>
            <a:ext cx="4795874" cy="11994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Проведен Единый день самоопределения в общеобразовательных организациях края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5365629" y="1659074"/>
            <a:ext cx="1777042" cy="911583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12.04.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280694" y="3045865"/>
            <a:ext cx="4597209" cy="21786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На основе методических рекомендаций внедрена система учета индивидуальных достижений обучающихся в целях построения образовательных траекторий и планов профессионального самоопределения каждого школьника, а также при приеме в профильные классы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00415" y="3045865"/>
            <a:ext cx="4795872" cy="219717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Разработаны методические рекомендации по созданию портфолио обучающихся (учета достижений) общеобразовательных организаций в целях их дальнейшего профессионального самоопределения и формирования индивидуальной траектории развития</a:t>
            </a:r>
          </a:p>
        </p:txBody>
      </p:sp>
      <p:sp>
        <p:nvSpPr>
          <p:cNvPr id="15" name="Стрелка вправо 14"/>
          <p:cNvSpPr/>
          <p:nvPr/>
        </p:nvSpPr>
        <p:spPr>
          <a:xfrm>
            <a:off x="5349970" y="3332156"/>
            <a:ext cx="1777042" cy="959702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14.04.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280694" y="5354198"/>
            <a:ext cx="4597209" cy="100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Представлен лучший опыт кадетского образования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10169" y="5354198"/>
            <a:ext cx="4786119" cy="100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Проведена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краевая научно-практическая конференция по актуальным вопросам реализации ФГОС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5365629" y="5243036"/>
            <a:ext cx="1777042" cy="1025342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19.05.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054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4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6484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rgbClr val="993300"/>
                </a:solidFill>
                <a:ea typeface="Arial Unicode MS" panose="020B0604020202020204" pitchFamily="34" charset="-128"/>
              </a:rPr>
              <a:t> План-график реализации проекта  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65629" y="1110843"/>
            <a:ext cx="1641099" cy="5086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Срок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78142" y="1110843"/>
            <a:ext cx="4699761" cy="5086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Предполагаемый результат участия ОМСУ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0169" y="1110843"/>
            <a:ext cx="4795873" cy="5086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Мероприятие краевого плана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0168" y="3119148"/>
            <a:ext cx="4795873" cy="13463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Организация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профессиональной подготовки школьников на уровне среднего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общего образования, в том числе с использованием инфраструктуры профессиональных образовательных организаций </a:t>
            </a:r>
          </a:p>
        </p:txBody>
      </p:sp>
      <p:sp>
        <p:nvSpPr>
          <p:cNvPr id="15" name="Стрелка вправо 14"/>
          <p:cNvSpPr/>
          <p:nvPr/>
        </p:nvSpPr>
        <p:spPr>
          <a:xfrm>
            <a:off x="5439315" y="3245675"/>
            <a:ext cx="1567413" cy="959702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01.09.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178142" y="3119147"/>
            <a:ext cx="4688403" cy="13463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Созданы условия для организации профессиональной подготовки на уровне среднего общего образования для всех школьников района 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178142" y="5810922"/>
            <a:ext cx="4699761" cy="7991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Обеспечено  участие всех общеобразовательных организаций Хабаровского края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19922" y="5665186"/>
            <a:ext cx="4786119" cy="10906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Проведены  Единый урок  по вовлечению школьников в предпринимательскую деятельность «Ты - предприниматель» и интерактивный квест по предпринимательству</a:t>
            </a:r>
          </a:p>
        </p:txBody>
      </p:sp>
      <p:sp>
        <p:nvSpPr>
          <p:cNvPr id="24" name="Стрелка вправо 23"/>
          <p:cNvSpPr/>
          <p:nvPr/>
        </p:nvSpPr>
        <p:spPr>
          <a:xfrm>
            <a:off x="5365628" y="5690232"/>
            <a:ext cx="1696183" cy="919890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15.11.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19922" y="1749380"/>
            <a:ext cx="4786119" cy="12729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700" dirty="0" smtClean="0">
                <a:solidFill>
                  <a:schemeClr val="accent1">
                    <a:lumMod val="50000"/>
                  </a:schemeClr>
                </a:solidFill>
              </a:rPr>
              <a:t>Интеграция программ общего (внеурочной деятельности)  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</a:rPr>
              <a:t>и дополнительного образования для развития компетенций </a:t>
            </a:r>
            <a:r>
              <a:rPr lang="en-US" sz="1700" dirty="0" err="1">
                <a:solidFill>
                  <a:schemeClr val="accent1">
                    <a:lumMod val="50000"/>
                  </a:schemeClr>
                </a:solidFill>
              </a:rPr>
              <a:t>JuniorSkills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ru-RU" sz="1700" dirty="0" smtClean="0">
                <a:solidFill>
                  <a:schemeClr val="accent1">
                    <a:lumMod val="50000"/>
                  </a:schemeClr>
                </a:solidFill>
              </a:rPr>
              <a:t>софт-компетенций, 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</a:rPr>
              <a:t>робототехника, </a:t>
            </a:r>
            <a:r>
              <a:rPr lang="ru-RU" sz="1700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en-US" sz="1700" dirty="0" smtClean="0">
                <a:solidFill>
                  <a:schemeClr val="accent1">
                    <a:lumMod val="50000"/>
                  </a:schemeClr>
                </a:solidFill>
              </a:rPr>
              <a:t>D</a:t>
            </a:r>
            <a:r>
              <a:rPr lang="ru-RU" sz="1700" dirty="0" smtClean="0">
                <a:solidFill>
                  <a:schemeClr val="accent1">
                    <a:lumMod val="50000"/>
                  </a:schemeClr>
                </a:solidFill>
              </a:rPr>
              <a:t>-моделирование</a:t>
            </a:r>
            <a:endParaRPr lang="ru-RU" sz="17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6" name="Стрелка вправо 25"/>
          <p:cNvSpPr/>
          <p:nvPr/>
        </p:nvSpPr>
        <p:spPr>
          <a:xfrm>
            <a:off x="5439316" y="1889688"/>
            <a:ext cx="1567412" cy="959702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01.09.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178142" y="1749379"/>
            <a:ext cx="4699761" cy="12729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Внесены изменения в основные образовательные программы подведомственных организаций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19923" y="4649118"/>
            <a:ext cx="4786119" cy="8482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Организация профессионального обучения выпускников с ОВЗ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9" name="Стрелка вправо 28"/>
          <p:cNvSpPr/>
          <p:nvPr/>
        </p:nvSpPr>
        <p:spPr>
          <a:xfrm>
            <a:off x="5377456" y="4649118"/>
            <a:ext cx="1629272" cy="919890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01.09.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178142" y="4562357"/>
            <a:ext cx="4699761" cy="11278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700" dirty="0" smtClean="0">
                <a:solidFill>
                  <a:schemeClr val="accent1">
                    <a:lumMod val="50000"/>
                  </a:schemeClr>
                </a:solidFill>
              </a:rPr>
              <a:t>Организовано взаимодействие с коррекционными образовательными организациями по 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</a:rPr>
              <a:t>приему выпускников с </a:t>
            </a:r>
            <a:r>
              <a:rPr lang="ru-RU" sz="1700" dirty="0" smtClean="0">
                <a:solidFill>
                  <a:schemeClr val="accent1">
                    <a:lumMod val="50000"/>
                  </a:schemeClr>
                </a:solidFill>
              </a:rPr>
              <a:t>ОВЗ на программы профессионального обучения</a:t>
            </a:r>
            <a:endParaRPr lang="ru-RU" sz="17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526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9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1215</TotalTime>
  <Words>1126</Words>
  <Application>Microsoft Office PowerPoint</Application>
  <PresentationFormat>Широкоэкранный</PresentationFormat>
  <Paragraphs>142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 Unicode MS</vt:lpstr>
      <vt:lpstr>Arial</vt:lpstr>
      <vt:lpstr>Calibri</vt:lpstr>
      <vt:lpstr>Calibri Light</vt:lpstr>
      <vt:lpstr>Georgia</vt:lpstr>
      <vt:lpstr>Times New Roman</vt:lpstr>
      <vt:lpstr>Wingdings</vt:lpstr>
      <vt:lpstr>Тема Office</vt:lpstr>
      <vt:lpstr>ПРОЕКТ «КОМПАС САМООПРЕДЕЛЕНИЯ»</vt:lpstr>
      <vt:lpstr>СОДЕРЖАНИЕ ПРИОРИТЕТНОГО ПРОЕКТА</vt:lpstr>
      <vt:lpstr>РЕЗУЛЬТАТЫ РЕАЛИЗАЦИИ ПРОЕКТА</vt:lpstr>
      <vt:lpstr>НАПРАВЛЕНИЯ РЕАЛИЗАЦИИ ПРОЕКТА</vt:lpstr>
      <vt:lpstr>РЕГИОНАЛЬНЫЙ СТАНДАРТ КАДРОВОГО ОБЕСПЕЧЕНИЯ ПРОМЫШЛЕННОГО РОСТА </vt:lpstr>
      <vt:lpstr> План-график реализации проекта  </vt:lpstr>
      <vt:lpstr> План-график реализации проекта  </vt:lpstr>
      <vt:lpstr> План-график реализации проекта  </vt:lpstr>
      <vt:lpstr> План-график реализации проекта  </vt:lpstr>
      <vt:lpstr> План-график реализации проекта  </vt:lpstr>
      <vt:lpstr> План-график реализации проекта  </vt:lpstr>
    </vt:vector>
  </TitlesOfParts>
  <Company>MinObr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Николаевна Алексеева</dc:creator>
  <cp:lastModifiedBy>Юлия Николаевна Алексеева</cp:lastModifiedBy>
  <cp:revision>75</cp:revision>
  <cp:lastPrinted>2017-01-25T05:43:03Z</cp:lastPrinted>
  <dcterms:created xsi:type="dcterms:W3CDTF">2017-01-10T04:04:10Z</dcterms:created>
  <dcterms:modified xsi:type="dcterms:W3CDTF">2017-01-26T01:36:18Z</dcterms:modified>
</cp:coreProperties>
</file>