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86" r:id="rId2"/>
    <p:sldId id="318" r:id="rId3"/>
    <p:sldId id="322" r:id="rId4"/>
    <p:sldId id="314" r:id="rId5"/>
    <p:sldId id="324" r:id="rId6"/>
    <p:sldId id="325" r:id="rId7"/>
    <p:sldId id="338" r:id="rId8"/>
    <p:sldId id="328" r:id="rId9"/>
    <p:sldId id="329" r:id="rId10"/>
    <p:sldId id="336" r:id="rId11"/>
    <p:sldId id="330" r:id="rId12"/>
    <p:sldId id="331" r:id="rId13"/>
    <p:sldId id="333" r:id="rId14"/>
    <p:sldId id="334" r:id="rId15"/>
    <p:sldId id="335" r:id="rId16"/>
    <p:sldId id="332" r:id="rId17"/>
    <p:sldId id="337" r:id="rId18"/>
    <p:sldId id="323" r:id="rId19"/>
    <p:sldId id="339" r:id="rId20"/>
    <p:sldId id="30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089-C1D6-449B-845E-A6F6BECA6AE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5A5C-DC60-402D-B55F-5CEB97FA2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13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4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38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0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5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6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1DC2-4AB0-4434-B30D-A0DB075E777D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709" y="908720"/>
            <a:ext cx="9005455" cy="29705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сопровождения создания авторских методических разработок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заданий, направленных на формирование читательской грамотности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8873" y="4603172"/>
            <a:ext cx="2816431" cy="1706147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Петрова Л.И., заместитель директора по УВР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82" y="367681"/>
            <a:ext cx="133508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53" y="192269"/>
            <a:ext cx="928996" cy="8156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774" y="192269"/>
            <a:ext cx="992331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1. «Опыты Д. Пристли»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восемнадцатом веке английский ученый Джозеф Пристли задумался над жизнью растений. Джозефа Пристли интересовали вопросы: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«Почему воздух лесов и полей чище воздуха больших городов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Пристли изучал состав воздуха и знал, что дымящиеся трубы фабрик, дыхание множества людей загрязняют воздух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«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же очищается воздух? — думал Пристли. — Ведь если бы он не очищался, мы бы все задохнулись!»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Используя собственные знания,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выберите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 утверждение, позволяющее ответить на вопрос Пристли.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А) Воздух очищается во время атмосферных осадков, которые растворяют частички пыли, газа.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Б) В очищении воздуха принимают участие растения, которые используют углекислый газ для синтеза углеводов.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В) Очищение воздуха происходит за счёт разного атмосферного давления, формирующегося над поверхностью земли.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Г) Во время грозы воздух насыщается озоном, что приводит к его очищению.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438410" cy="3403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Задание 2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Для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того чтобы найти ответ на свой вопрос, 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Пристли проделал  опыт,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результаты которого изображены на рисунке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Объясните, почему погибла мышь, изображенная на первом рисунке?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5" y="192268"/>
            <a:ext cx="951704" cy="857213"/>
          </a:xfrm>
          <a:prstGeom prst="rect">
            <a:avLst/>
          </a:prstGeom>
          <a:noFill/>
        </p:spPr>
      </p:pic>
      <p:pic>
        <p:nvPicPr>
          <p:cNvPr id="8" name="Рисунок 7" descr="https://ds04.infourok.ru/uploads/ex/0b58/00064ce7-96d03d86/hello_html_1d28659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41" y="2723086"/>
            <a:ext cx="5210175" cy="369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9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238"/>
            <a:ext cx="8596668" cy="5837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</a:rPr>
              <a:t>Задание 3.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4010"/>
            <a:ext cx="8596668" cy="549678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Опыты Пристли произвели сильное впечатление на шведского исследователя Карла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Шееле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Скромный аптекарь попытался повторить опыты Пристли в своей домашней лаборатории, где он проводил эксперименты в свое свободное время – в основном по ночам. Но у него получилось, что растения не улучшали воздух, а делали его непригодным для горения и дыхания. На основании своих опытов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Шееле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обвинил Пристли в обмане. Пристли стал повторять опыты, и тут стало все непонятно. Растения то улучшали воздух, то нет.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вы считаете, почему опыты Карла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Шееле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подтвердили выводы Пристли? Предложите возможные способы проведения опыта, доказывающего, что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Пристли,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Шееле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были по - своему правы.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91" y="320237"/>
            <a:ext cx="100592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73132" y="609600"/>
            <a:ext cx="7505206" cy="336863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4.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Кислород, образующийся в процессе фотосинтеза, входит в состав атмосферного воздуха. Проанализируйте данные диаграммы о процентном содержании кислорода в составе атмосферного воздуха. Почему, несмотря на то что количество кислорода уступает количеству азота в составе воздуха, кислород является главным условием существования жизни на Земле?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Выберите верные утверждения.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А) Кислород приводит к окислению органических веществ с выделением энергии.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Б) Кислород необходим для образования органических веществ.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В) Кислородом дышат только животные.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Г) Дыхание у всех живых организмов происходит как днём, так и ночью.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1144678" cy="1005160"/>
          </a:xfrm>
          <a:prstGeom prst="rect">
            <a:avLst/>
          </a:prstGeom>
          <a:noFill/>
        </p:spPr>
      </p:pic>
      <p:pic>
        <p:nvPicPr>
          <p:cNvPr id="9" name="Рисунок 8" descr="https://ds05.infourok.ru/uploads/ex/0c08/0008f92f-f3b21bf5/2/img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7151" r="24534" b="13962"/>
          <a:stretch/>
        </p:blipFill>
        <p:spPr bwMode="auto">
          <a:xfrm>
            <a:off x="7917873" y="1995054"/>
            <a:ext cx="4000500" cy="3917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438410" cy="3403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5.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Рассмотрите уравнение  фотосинтеза, представленное на рисунке. Составьте схему, которая будет отображать процесс дыхания растений.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9" name="Рисунок 8" descr="https://ds03.infourok.ru/uploads/ex/0c73/0000952a-6a150977/img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b="31857"/>
          <a:stretch/>
        </p:blipFill>
        <p:spPr bwMode="auto">
          <a:xfrm>
            <a:off x="2001359" y="2408818"/>
            <a:ext cx="7000137" cy="3350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12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438410" cy="340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6894" y="197346"/>
            <a:ext cx="92033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6. «Неудачная затея Маши»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Познакомьтесь с текстом и установите  причину плохого самочувствия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девочки.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Маша решила украсить свою комнату декоративными растениями. В цветочном магазине она выбрала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ансевиерию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бегонию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спатифиллум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</a:t>
            </a: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лорофитум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два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папоротника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Придя домой, она расставила все растения в комнате. Получилось очень красиво. Довольная своей работой девочка легла спать. Утром Маша проснулась с головной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болью.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А) В процессе подбора растений и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расстановки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комнате девочка сильно утомилась.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Б) Растения, подобранные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Машей,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оказались ядовитыми, что и вызвало головную боль.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В) Содержание кислорода ночью понизилось в результате  дыхания растений.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Г) Так как растений было много, они очень интенсивно осуществляли фотосинтез, в результате кислорода выработалось больше, чем нужно.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8596313" cy="1571625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438410" cy="340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5631" y="1045029"/>
            <a:ext cx="988027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Задание 7.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Опираясь на информацию предыдущих заданий, предложите свой способ улучшения самочувствия девочки.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1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53" y="192269"/>
            <a:ext cx="928996" cy="8156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1886" y="315686"/>
            <a:ext cx="90569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Критерии и баллы по каждому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Используя собственные знания, выберите одно утверждение, позволяющее ответить на вопрос Пристли.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Воздух очищается во время атмосферных осадков, которые растворяют частички пыли, газа.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Б) В очищении воздуха принимают участия растения, которые используют углекислый газ для синтеза углеводов.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Очищение воздуха происходит за счёт разного атмосферного давления, формирующегося над поверхностью земли.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Г) Во время грозы воздух насыщается озоном, что приводит к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очищению</a:t>
            </a: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71501"/>
              </p:ext>
            </p:extLst>
          </p:nvPr>
        </p:nvGraphicFramePr>
        <p:xfrm>
          <a:off x="762000" y="3247866"/>
          <a:ext cx="8948057" cy="2572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255"/>
                <a:gridCol w="3422390"/>
                <a:gridCol w="4293412"/>
              </a:tblGrid>
              <a:tr h="899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баллов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Умения, раскрывающие содержание ЕНГ, и 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-ка заданий по формированию и оценке этих умений.</a:t>
                      </a:r>
                    </a:p>
                  </a:txBody>
                  <a:tcPr marL="68580" marR="68580" marT="0" marB="0"/>
                </a:tc>
              </a:tr>
              <a:tr h="66920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выбрано утверждение Б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1.Научное объяснение явлений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Применять соответствующие естественнонаучные знания для объяснения явлений.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0380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выбрано не правильно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4792"/>
            <a:ext cx="8596668" cy="8328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66800"/>
            <a:ext cx="9196010" cy="49745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Picture 2" descr="E:\Эмблема лицея Вектор 1.jpg"/>
          <p:cNvPicPr/>
          <p:nvPr/>
        </p:nvPicPr>
        <p:blipFill>
          <a:blip r:embed="rId2" cstate="print"/>
          <a:srcRect l="9699" t="5964" r="5351" b="10424"/>
          <a:stretch>
            <a:fillRect/>
          </a:stretch>
        </p:blipFill>
        <p:spPr bwMode="auto">
          <a:xfrm>
            <a:off x="10875819" y="69315"/>
            <a:ext cx="1163782" cy="107138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67406"/>
              </p:ext>
            </p:extLst>
          </p:nvPr>
        </p:nvGraphicFramePr>
        <p:xfrm>
          <a:off x="193963" y="1246910"/>
          <a:ext cx="11734800" cy="5572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942"/>
                <a:gridCol w="8769652"/>
                <a:gridCol w="2318206"/>
              </a:tblGrid>
              <a:tr h="303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7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функциональной грамотности на уроках математики»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7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Мастер-классы по конструированию PISA-заданий на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фестивале </a:t>
                      </a:r>
                      <a:r>
                        <a:rPr lang="ru-RU" sz="2400" b="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педагогических открытий «PISA-2021»</a:t>
                      </a:r>
                      <a:endParaRPr lang="ru-RU" sz="2400" b="1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Краевой</a:t>
                      </a:r>
                      <a:endParaRPr lang="ru-RU" sz="2400" b="1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957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Представление практики организации деятельности по разработке PISA-заданий на межрегиональной научно-практической конференции «Функциональная грамотность учащихся: формирование и оценка»</a:t>
                      </a:r>
                      <a:endParaRPr lang="ru-RU" sz="2400" b="1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Всероссийский</a:t>
                      </a:r>
                      <a:endParaRPr lang="ru-RU" sz="2400" b="1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957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Сборник методических материалов «Конструирование заданий для формирования и диагностики функциональной грамотности обучающихся»: методические материалы с электронным приложением/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-составитель Стрелова О.Ю.-Хабаровск: КГАОУ ДПО ХК ИРО, 2021.-96с.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/>
                          <a:latin typeface="Times New Roman"/>
                          <a:ea typeface="Arial Unicode MS"/>
                          <a:cs typeface="Mangal"/>
                        </a:rPr>
                        <a:t>Всероссийский</a:t>
                      </a:r>
                      <a:endParaRPr lang="ru-RU" sz="2400" b="1" dirty="0" smtClean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5786"/>
            <a:ext cx="8596668" cy="2866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928049"/>
            <a:ext cx="10479206" cy="54318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систематическая работа на уроках, а также во внеурочной деятельности может привести к достижению результатов по формированию читательской грамотности. </a:t>
            </a:r>
            <a:endParaRPr lang="ru-RU" sz="2000" dirty="0"/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 формировать читательские умения на каждом уроке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документами, картами, иллюстрациями, таблицами, диаграммами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схемами,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 учебника.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учебниках содержится достаточное количество и тех, и других заданий. Однако, учитель вполне может сам сконструировать задания, опираясь на рекомендации и примеры, содержащиеся в материалах Института стратегий развития образования РАО и сборниках эталонных заданий, выпускаемых ГК «Просвещение»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читательских умений можно только с помощью заданий, которые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исключительно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текстом, картой, иллюстрацией, таблицей или диаграммой, и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привлечения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контекстных знаний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141446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77334" y="1443039"/>
            <a:ext cx="8596668" cy="459832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254576"/>
            <a:ext cx="1337954" cy="111628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97" y="-2302278"/>
            <a:ext cx="992278" cy="85276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97" y="-2149878"/>
            <a:ext cx="992278" cy="8527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8663" y="1857375"/>
            <a:ext cx="8415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Идея практики - создание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материалов, направленных на формирование функциональной грамотности учащихся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55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7548"/>
            <a:ext cx="8596668" cy="15437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424" y="433656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8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716"/>
            <a:ext cx="8596668" cy="702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шаги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907473"/>
            <a:ext cx="9894627" cy="564572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сформированности компетенций педагогов (потенциал, дефициты)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на базе ХК ИРО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 организация модульных курсов по основам смыслового чтения,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 технологиям, реализующим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ФГОС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 по направлениям функциональной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грмотности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структурирование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методических материалов по читательской грамотности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материалов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(!)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комплекта авторских методических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разработок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450273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35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кейса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62545"/>
            <a:ext cx="9145539" cy="4378817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1.Тема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2.Тип кейса: авторский или модифицированный со ссылками на исходный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3.Краткое описание условий использования кейса</a:t>
            </a:r>
          </a:p>
          <a:p>
            <a:pPr marL="0" indent="0" eaLnBrk="0" hangingPunc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4.Тексты, иллюстрации  </a:t>
            </a:r>
          </a:p>
          <a:p>
            <a:pPr marL="0" indent="0" eaLnBrk="0" hangingPunc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5.Задания</a:t>
            </a:r>
          </a:p>
          <a:p>
            <a:pPr marL="0" indent="0" eaLnBrk="0" hangingPunc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6.Характеристика заданий, критерии оценки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7.Умения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736" y="237836"/>
            <a:ext cx="13350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357188"/>
            <a:ext cx="9729787" cy="6878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кейса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92269"/>
            <a:ext cx="992278" cy="8527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97" y="-2302278"/>
            <a:ext cx="992278" cy="85276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97" y="-2149878"/>
            <a:ext cx="992278" cy="852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3" y="1314574"/>
            <a:ext cx="1003730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Ключевые компетенции ЧГ</a:t>
            </a:r>
          </a:p>
          <a:p>
            <a:pPr lvl="0" algn="ctr">
              <a:spcBef>
                <a:spcPct val="20000"/>
              </a:spcBef>
            </a:pP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 извлечь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Осмыслить, оценить информацию и использовать ее для решения поставленных задач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59774"/>
            <a:ext cx="8596668" cy="84166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Умения, раскрывающие содержание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ЧГ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характеристика заданий по формированию/оценке этих умений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85861"/>
              </p:ext>
            </p:extLst>
          </p:nvPr>
        </p:nvGraphicFramePr>
        <p:xfrm>
          <a:off x="457200" y="1186190"/>
          <a:ext cx="9923318" cy="47703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9509">
                  <a:extLst>
                    <a:ext uri="{9D8B030D-6E8A-4147-A177-3AD203B41FA5}">
                      <a16:colId xmlns:a16="http://schemas.microsoft.com/office/drawing/2014/main" xmlns="" val="3979600319"/>
                    </a:ext>
                  </a:extLst>
                </a:gridCol>
                <a:gridCol w="3809657">
                  <a:extLst>
                    <a:ext uri="{9D8B030D-6E8A-4147-A177-3AD203B41FA5}">
                      <a16:colId xmlns:a16="http://schemas.microsoft.com/office/drawing/2014/main" xmlns="" val="1315760513"/>
                    </a:ext>
                  </a:extLst>
                </a:gridCol>
                <a:gridCol w="5434152">
                  <a:extLst>
                    <a:ext uri="{9D8B030D-6E8A-4147-A177-3AD203B41FA5}">
                      <a16:colId xmlns:a16="http://schemas.microsoft.com/office/drawing/2014/main" xmlns="" val="3693313490"/>
                    </a:ext>
                  </a:extLst>
                </a:gridCol>
              </a:tblGrid>
              <a:tr h="860133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учебного задания, направленного на формирование/оценку умения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308263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 marR="1271270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и извлекать информацию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7450962"/>
                  </a:ext>
                </a:extLst>
              </a:tr>
              <a:tr h="1533903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3675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место, где содержится искомая информация (фрагмент текста, гиперссылка, ссылка на сайт и т.д.)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Определить, где в тексте может содержаться нужная</a:t>
                      </a:r>
                    </a:p>
                    <a:p>
                      <a:pPr marL="67945" marR="590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</a:t>
                      </a:r>
                    </a:p>
                    <a:p>
                      <a:pPr marL="67945" marR="55372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7965924"/>
                  </a:ext>
                </a:extLst>
              </a:tr>
              <a:tr h="694442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9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и извлекать одну или несколько единиц информации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 нужный фрагмент по заданным координатам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5868026"/>
                  </a:ext>
                </a:extLst>
              </a:tr>
              <a:tr h="1225988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925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наличие/отсутствие информации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Определить, можно ли, пользуясь данной информацией, ответить на определенный вопрос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970" y="259774"/>
            <a:ext cx="7742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011311"/>
              </p:ext>
            </p:extLst>
          </p:nvPr>
        </p:nvGraphicFramePr>
        <p:xfrm>
          <a:off x="300250" y="633846"/>
          <a:ext cx="11600598" cy="63879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4362">
                  <a:extLst>
                    <a:ext uri="{9D8B030D-6E8A-4147-A177-3AD203B41FA5}">
                      <a16:colId xmlns:a16="http://schemas.microsoft.com/office/drawing/2014/main" xmlns="" val="2615126609"/>
                    </a:ext>
                  </a:extLst>
                </a:gridCol>
                <a:gridCol w="4453582">
                  <a:extLst>
                    <a:ext uri="{9D8B030D-6E8A-4147-A177-3AD203B41FA5}">
                      <a16:colId xmlns:a16="http://schemas.microsoft.com/office/drawing/2014/main" xmlns="" val="781144188"/>
                    </a:ext>
                  </a:extLst>
                </a:gridCol>
                <a:gridCol w="6352654">
                  <a:extLst>
                    <a:ext uri="{9D8B030D-6E8A-4147-A177-3AD203B41FA5}">
                      <a16:colId xmlns:a16="http://schemas.microsoft.com/office/drawing/2014/main" xmlns="" val="2884360866"/>
                    </a:ext>
                  </a:extLst>
                </a:gridCol>
              </a:tblGrid>
              <a:tr h="81413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учебного задания, направленного на формирование/оценку умения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144491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Интегрировать и интерпретировать информацию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172420"/>
                  </a:ext>
                </a:extLst>
              </a:tr>
              <a:tr h="851501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1935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скрытые связи между событиями или утверждениями (причинно-следственные отношения, отношения аргумент –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контраргумент, тезис – пример, сходство –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различие и др.)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033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описание достаточно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стандартной ситуации, для объяснения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которой</a:t>
                      </a:r>
                      <a:r>
                        <a:rPr lang="ru-RU" sz="2000" spc="-2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</a:t>
                      </a:r>
                      <a:r>
                        <a:rPr lang="ru-RU" sz="20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напрямую</a:t>
                      </a:r>
                      <a:r>
                        <a:rPr lang="ru-RU" sz="20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2000" spc="-2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программный</a:t>
                      </a:r>
                      <a:r>
                        <a:rPr lang="ru-RU" sz="20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  <a:p>
                      <a:pPr marL="67945" marR="10033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156942"/>
                  </a:ext>
                </a:extLst>
              </a:tr>
              <a:tr h="831727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6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визуальное изображение с вербальным текстом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90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связь графически выделенных элементов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вопросом</a:t>
                      </a:r>
                    </a:p>
                    <a:p>
                      <a:pPr marL="67945" marR="222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представить текст в другой визуальной форме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669215"/>
                  </a:ext>
                </a:extLst>
              </a:tr>
              <a:tr h="1449733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6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 выводы на основе обобщения отдельных частей текста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033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формулировать выводы на основе интерпретации данных,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представленных в различных формах: графики, таблицы, диаграммы, фотографии, </a:t>
                      </a:r>
                    </a:p>
                    <a:p>
                      <a:pPr marL="67945" marR="10033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карты, словесный текст. Данные могут быть представлены и в сочетании форм</a:t>
                      </a:r>
                    </a:p>
                    <a:p>
                      <a:pPr marL="67945" marR="231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679" y="380551"/>
            <a:ext cx="7742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877730"/>
              </p:ext>
            </p:extLst>
          </p:nvPr>
        </p:nvGraphicFramePr>
        <p:xfrm>
          <a:off x="436418" y="457201"/>
          <a:ext cx="9143999" cy="50839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9936">
                  <a:extLst>
                    <a:ext uri="{9D8B030D-6E8A-4147-A177-3AD203B41FA5}">
                      <a16:colId xmlns:a16="http://schemas.microsoft.com/office/drawing/2014/main" xmlns="" val="305046903"/>
                    </a:ext>
                  </a:extLst>
                </a:gridCol>
                <a:gridCol w="3650166">
                  <a:extLst>
                    <a:ext uri="{9D8B030D-6E8A-4147-A177-3AD203B41FA5}">
                      <a16:colId xmlns:a16="http://schemas.microsoft.com/office/drawing/2014/main" xmlns="" val="3209498783"/>
                    </a:ext>
                  </a:extLst>
                </a:gridCol>
                <a:gridCol w="35338">
                  <a:extLst>
                    <a:ext uri="{9D8B030D-6E8A-4147-A177-3AD203B41FA5}">
                      <a16:colId xmlns:a16="http://schemas.microsoft.com/office/drawing/2014/main" xmlns="" val="4223358372"/>
                    </a:ext>
                  </a:extLst>
                </a:gridCol>
                <a:gridCol w="4988559">
                  <a:extLst>
                    <a:ext uri="{9D8B030D-6E8A-4147-A177-3AD203B41FA5}">
                      <a16:colId xmlns:a16="http://schemas.microsoft.com/office/drawing/2014/main" xmlns="" val="1881903775"/>
                    </a:ext>
                  </a:extLst>
                </a:gridCol>
              </a:tblGrid>
              <a:tr h="834831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и умения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859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задания, направленного на формирование/оценку умения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183687"/>
                  </a:ext>
                </a:extLst>
              </a:tr>
              <a:tr h="750355">
                <a:tc>
                  <a:txBody>
                    <a:bodyPr/>
                    <a:lstStyle/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56690" marR="554990" indent="-896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Осмысливать и оценивать содержание и использовать информацию из текста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4999489"/>
                  </a:ext>
                </a:extLst>
              </a:tr>
              <a:tr h="1860873">
                <a:tc>
                  <a:txBody>
                    <a:bodyPr/>
                    <a:lstStyle/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466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содержание текста или его элементов (примеров, аргументов,</a:t>
                      </a:r>
                    </a:p>
                    <a:p>
                      <a:pPr marL="67945" marR="466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иллюстраций и т. п.) относительно целей автора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Высказать мнение о</a:t>
                      </a:r>
                    </a:p>
                    <a:p>
                      <a:pPr marL="6794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 приведенных</a:t>
                      </a:r>
                    </a:p>
                    <a:p>
                      <a:pPr marL="6794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доказательств</a:t>
                      </a:r>
                    </a:p>
                    <a:p>
                      <a:pPr marL="67945" marR="5054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297350"/>
                  </a:ext>
                </a:extLst>
              </a:tr>
              <a:tr h="1637860">
                <a:tc>
                  <a:txBody>
                    <a:bodyPr/>
                    <a:lstStyle/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27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Высказывать и обосновывать собственную точку зрения по вопросу,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обсуждаемому в тексте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высказать и обосновывать собственную точку зрения по вопросу,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обсуждаемому в тексте</a:t>
                      </a:r>
                    </a:p>
                    <a:p>
                      <a:pPr marL="67945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6056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370" y="359770"/>
            <a:ext cx="7742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53" y="192269"/>
            <a:ext cx="928996" cy="8156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773" y="192268"/>
            <a:ext cx="106150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Опыты Д. Пристли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(естественнонаучная грамотность)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Авторский проект.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 школьников: 12-13 лет, 6 класс.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Учебный предмет: биология.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Тема: Воздушное питание растений – фотосинтез.</a:t>
            </a:r>
          </a:p>
        </p:txBody>
      </p:sp>
    </p:spTree>
    <p:extLst>
      <p:ext uri="{BB962C8B-B14F-4D97-AF65-F5344CB8AC3E}">
        <p14:creationId xmlns:p14="http://schemas.microsoft.com/office/powerpoint/2010/main" val="9671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1094</Words>
  <Application>Microsoft Office PowerPoint</Application>
  <PresentationFormat>Произвольный</PresentationFormat>
  <Paragraphs>175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Модель сопровождения создания авторских методических разработок заданий, направленных на формирование читательской грамотности</vt:lpstr>
      <vt:lpstr>Новые требования - освоение новой практики </vt:lpstr>
      <vt:lpstr>Управленческие шаги</vt:lpstr>
      <vt:lpstr>Структура кейса</vt:lpstr>
      <vt:lpstr>Пример кейса  </vt:lpstr>
      <vt:lpstr>Умения, раскрывающие содержание ЧГ,  и характеристика заданий по формированию/оценке этих умений </vt:lpstr>
      <vt:lpstr>Презентация PowerPoint</vt:lpstr>
      <vt:lpstr>Презентация PowerPoint</vt:lpstr>
      <vt:lpstr>  </vt:lpstr>
      <vt:lpstr>  </vt:lpstr>
      <vt:lpstr>Задание 2. Для того чтобы найти ответ на свой вопрос,   Пристли проделал  опыт, результаты которого изображены на рисунке. Объясните, почему погибла мышь, изображенная на первом рисунке?  </vt:lpstr>
      <vt:lpstr>Задание 3. </vt:lpstr>
      <vt:lpstr>Задание 4. Кислород, образующийся в процессе фотосинтеза, входит в состав атмосферного воздуха. Проанализируйте данные диаграммы о процентном содержании кислорода в составе атмосферного воздуха. Почему, несмотря на то что количество кислорода уступает количеству азота в составе воздуха, кислород является главным условием существования жизни на Земле?  Выберите верные утверждения. А) Кислород приводит к окислению органических веществ с выделением энергии. Б) Кислород необходим для образования органических веществ. В) Кислородом дышат только животные. Г) Дыхание у всех живых организмов происходит как днём, так и ночью.  </vt:lpstr>
      <vt:lpstr>Задание 5. Рассмотрите уравнение  фотосинтеза, представленное на рисунке. Составьте схему, которая будет отображать процесс дыхания растений.     </vt:lpstr>
      <vt:lpstr>     </vt:lpstr>
      <vt:lpstr>     </vt:lpstr>
      <vt:lpstr>  </vt:lpstr>
      <vt:lpstr>Трансфер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user</cp:lastModifiedBy>
  <cp:revision>415</cp:revision>
  <dcterms:created xsi:type="dcterms:W3CDTF">2016-03-06T23:44:57Z</dcterms:created>
  <dcterms:modified xsi:type="dcterms:W3CDTF">2021-12-15T04:44:47Z</dcterms:modified>
</cp:coreProperties>
</file>