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92" r:id="rId2"/>
    <p:sldId id="316" r:id="rId3"/>
    <p:sldId id="322" r:id="rId4"/>
    <p:sldId id="318" r:id="rId5"/>
    <p:sldId id="321" r:id="rId6"/>
    <p:sldId id="320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A85"/>
    <a:srgbClr val="4FB6BC"/>
    <a:srgbClr val="FFDA01"/>
    <a:srgbClr val="DD7809"/>
    <a:srgbClr val="427E7F"/>
    <a:srgbClr val="26494A"/>
    <a:srgbClr val="F56314"/>
    <a:srgbClr val="FDB640"/>
    <a:srgbClr val="F2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016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4779-1905-49A0-A8BE-147ED743822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A0620-C942-4C48-8582-B4C77B9A6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9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8890000" y="1524000"/>
            <a:ext cx="3283913" cy="49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Передача сканированных бланков,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pic>
        <p:nvPicPr>
          <p:cNvPr id="9" name="Picture 8" descr="gi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85" y="423611"/>
            <a:ext cx="1911119" cy="19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3971" y="3064050"/>
            <a:ext cx="2649945" cy="1200329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 выпускников, из них 44 с ОВЗ, 9 не сдавших ГИА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gia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44" y="345718"/>
            <a:ext cx="1955707" cy="21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99053" y="3009396"/>
            <a:ext cx="2590377" cy="830997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выпускника</a:t>
            </a:r>
          </a:p>
          <a:p>
            <a:pPr algn="ctr"/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024090" y="4305809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7441658" y="4009552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994668" y="2613781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417631" y="2610879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82720" y="4463995"/>
            <a:ext cx="2536851" cy="830997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(П)  – 12 (37,5%)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5936" y="5599035"/>
            <a:ext cx="2536851" cy="830997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(Б)  – 20 (62,5%)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3971" y="4639881"/>
            <a:ext cx="2536851" cy="830997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ОГЭ  –  168 (80%)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1144" y="5716219"/>
            <a:ext cx="2536851" cy="830997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ГВЭ  – 43 (20%)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12865762" y="-2251245"/>
            <a:ext cx="3283913" cy="49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>
                <a:latin typeface="Cambria" pitchFamily="18" charset="0"/>
              </a:rPr>
              <a:t>Пеланк</a:t>
            </a:r>
            <a:r>
              <a:rPr lang="ru-RU" sz="2000" b="1" kern="1200" dirty="0" smtClean="0">
                <a:latin typeface="Cambria" pitchFamily="18" charset="0"/>
              </a:rPr>
              <a:t>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pic>
        <p:nvPicPr>
          <p:cNvPr id="9" name="Picture 8" descr="gi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174" y="-1889883"/>
            <a:ext cx="1911119" cy="19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 rot="5400000">
            <a:off x="8681920" y="-1237790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9280"/>
              </p:ext>
            </p:extLst>
          </p:nvPr>
        </p:nvGraphicFramePr>
        <p:xfrm>
          <a:off x="1009934" y="1112126"/>
          <a:ext cx="10276766" cy="51255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7865"/>
                <a:gridCol w="840319"/>
                <a:gridCol w="1024486"/>
                <a:gridCol w="806153"/>
                <a:gridCol w="940512"/>
                <a:gridCol w="806153"/>
                <a:gridCol w="1024486"/>
                <a:gridCol w="806153"/>
                <a:gridCol w="1024486"/>
                <a:gridCol w="806153"/>
              </a:tblGrid>
              <a:tr h="1573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Inter"/>
                        </a:rPr>
                        <a:t>Предмет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Inter"/>
                        </a:rPr>
                        <a:t>Численность участников, получивших отметку, </a:t>
                      </a:r>
                      <a:br>
                        <a:rPr lang="ru-RU" sz="1800" u="none" strike="noStrike" dirty="0">
                          <a:effectLst/>
                          <a:latin typeface="Inter"/>
                        </a:rPr>
                      </a:br>
                      <a:r>
                        <a:rPr lang="ru-RU" sz="1800" u="none" strike="noStrike" dirty="0">
                          <a:effectLst/>
                          <a:latin typeface="Inter"/>
                        </a:rPr>
                        <a:t>чел.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Inter"/>
                        </a:rPr>
                        <a:t>"</a:t>
                      </a:r>
                      <a:r>
                        <a:rPr lang="ru-RU" sz="1800" b="0" u="none" strike="noStrike" dirty="0" smtClean="0">
                          <a:effectLst/>
                          <a:latin typeface="Inter"/>
                        </a:rPr>
                        <a:t>2"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Inter"/>
                        </a:rPr>
                        <a:t>"4" и "5"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Inter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Inter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Математика ОГЭ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23,6%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37,4%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69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39,7%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28,8%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▼</a:t>
                      </a:r>
                      <a:endParaRPr lang="ru-RU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Inter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</a:tr>
              <a:tr h="627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Математика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 ГВЭ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23,3%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51%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41,9%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/>
                        </a:rPr>
                        <a:t>23%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▼</a:t>
                      </a:r>
                      <a:endParaRPr lang="ru-RU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Inter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</a:tr>
              <a:tr h="641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Математика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 ОГЭ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6,4%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1462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11,35%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8174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65%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6266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48,7%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▼</a:t>
                      </a:r>
                      <a:endParaRPr lang="ru-RU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Inter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83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Математика ГВЭ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9,3%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186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15,7%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Inter"/>
                        </a:rPr>
                        <a:t>2919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Inter"/>
                        </a:rPr>
                        <a:t>37,4%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nter"/>
                        </a:rPr>
                        <a:t>568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Inter"/>
                        </a:rPr>
                        <a:t>43,8%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▼</a:t>
                      </a:r>
                      <a:endParaRPr lang="ru-RU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Inter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14149" y="323394"/>
            <a:ext cx="982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Inter"/>
              </a:rPr>
              <a:t>ГИА-9  2024/2025 ПО РЕЗУЛЬТАТАМ ОСНОВНЫХ ДНЕЙ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75640" y="3706297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▲</a:t>
            </a:r>
            <a:endParaRPr lang="ru-RU" dirty="0">
              <a:solidFill>
                <a:srgbClr val="00B050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219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491" y="-1124902"/>
            <a:ext cx="1102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ОГЭ по математике 2025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17656"/>
              </p:ext>
            </p:extLst>
          </p:nvPr>
        </p:nvGraphicFramePr>
        <p:xfrm>
          <a:off x="232012" y="40944"/>
          <a:ext cx="11505063" cy="6546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3"/>
                <a:gridCol w="3238386"/>
                <a:gridCol w="1160060"/>
                <a:gridCol w="1160060"/>
                <a:gridCol w="1269242"/>
                <a:gridCol w="1201037"/>
                <a:gridCol w="1329880"/>
                <a:gridCol w="1235865"/>
              </a:tblGrid>
              <a:tr h="2534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Средний балл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Кол-во «5»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Кол-во «2»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2024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2025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2024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2025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2024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2025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с. Маяк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2,5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5 - 21,7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9 - 56%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ООШ п. </a:t>
                      </a:r>
                      <a:r>
                        <a:rPr lang="ru-RU" sz="1800" b="1" dirty="0" err="1">
                          <a:effectLst/>
                        </a:rPr>
                        <a:t>Синда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3,27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2-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с. Дубовый Мыс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3,25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1 - 25%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506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ООШ с. Арсеньево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3,75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ООШ с. Дада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25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1 - 25%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86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с. Найхин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3,28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2 -</a:t>
                      </a:r>
                      <a:r>
                        <a:rPr lang="ru-RU" sz="1800" b="1" dirty="0">
                          <a:effectLst/>
                        </a:rPr>
                        <a:t>14,3%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 </a:t>
                      </a:r>
                      <a:r>
                        <a:rPr lang="ru-RU" sz="1800" b="1" dirty="0">
                          <a:effectLst/>
                        </a:rPr>
                        <a:t>5,55%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3 - 16,7%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506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№ 1 с. Троицкое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2,85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3 - 3,66%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28 - 35,4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38 - 46%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с. Лидога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2,78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6,7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1- 6,7%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5 - 55%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СОШ п. Джонка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2,75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2-22,2%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2-22,2%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3- 37,5%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506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ООШ с. Иннокентьевка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20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1 - 20%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506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МБОУ ООШ с. Верхний </a:t>
                      </a:r>
                      <a:r>
                        <a:rPr lang="ru-RU" sz="1800" b="1" dirty="0" err="1">
                          <a:effectLst/>
                        </a:rPr>
                        <a:t>Нерген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20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20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  <a:tr h="43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РАЙОНУ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2,94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2,9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4 -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2,45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41 - 23,6</a:t>
                      </a: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61 - 37,4%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09864" y="637611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8061" y="427018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05314" y="184089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09864" y="326252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09863" y="3759956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18962" y="471003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32610" y="520446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46258" y="6186266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▼</a:t>
            </a:r>
            <a:endParaRPr lang="ru-RU" dirty="0">
              <a:solidFill>
                <a:srgbClr val="FF0000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226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13092750" y="-2205579"/>
            <a:ext cx="2427768" cy="36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Передача сканированных бланков,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64884"/>
              </p:ext>
            </p:extLst>
          </p:nvPr>
        </p:nvGraphicFramePr>
        <p:xfrm>
          <a:off x="1009409" y="11329059"/>
          <a:ext cx="8645233" cy="59732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807"/>
                <a:gridCol w="1477349"/>
                <a:gridCol w="538807"/>
                <a:gridCol w="538047"/>
                <a:gridCol w="538047"/>
                <a:gridCol w="538807"/>
                <a:gridCol w="754634"/>
                <a:gridCol w="754634"/>
                <a:gridCol w="709036"/>
                <a:gridCol w="544127"/>
                <a:gridCol w="856469"/>
                <a:gridCol w="856469"/>
              </a:tblGrid>
              <a:tr h="4257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3(5,5%)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1(10%)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(профильная)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(11%)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(32%)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(44%)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(50%)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(43%)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(100%)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06478"/>
              </p:ext>
            </p:extLst>
          </p:nvPr>
        </p:nvGraphicFramePr>
        <p:xfrm>
          <a:off x="723334" y="660875"/>
          <a:ext cx="10181228" cy="603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967"/>
                <a:gridCol w="1174997"/>
                <a:gridCol w="1390699"/>
                <a:gridCol w="1335073"/>
                <a:gridCol w="1488048"/>
                <a:gridCol w="1390700"/>
                <a:gridCol w="1420744"/>
              </a:tblGrid>
              <a:tr h="56481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800" b="1" dirty="0">
                          <a:effectLst/>
                        </a:rPr>
                        <a:t>Предмет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Средний тестовый </a:t>
                      </a:r>
                      <a:r>
                        <a:rPr lang="ru-RU" sz="2400" b="1" dirty="0" smtClean="0">
                          <a:effectLst/>
                        </a:rPr>
                        <a:t>балл/кол-во не преодолевших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2023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2024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2025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</a:t>
                      </a:r>
                      <a:r>
                        <a:rPr lang="ru-RU" sz="1800" b="1" dirty="0" smtClean="0">
                          <a:effectLst/>
                        </a:rPr>
                        <a:t>уч-ся, </a:t>
                      </a:r>
                      <a:r>
                        <a:rPr lang="ru-RU" sz="1800" b="1" dirty="0">
                          <a:effectLst/>
                        </a:rPr>
                        <a:t>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</a:t>
                      </a:r>
                      <a:r>
                        <a:rPr lang="ru-RU" sz="1800" b="1" dirty="0" smtClean="0">
                          <a:effectLst/>
                        </a:rPr>
                        <a:t>редний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</a:t>
                      </a:r>
                      <a:r>
                        <a:rPr lang="ru-RU" sz="1800" b="1" dirty="0" smtClean="0">
                          <a:effectLst/>
                        </a:rPr>
                        <a:t>уч-ся, </a:t>
                      </a:r>
                      <a:r>
                        <a:rPr lang="ru-RU" sz="1800" b="1" dirty="0">
                          <a:effectLst/>
                        </a:rPr>
                        <a:t>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</a:t>
                      </a:r>
                      <a:r>
                        <a:rPr lang="ru-RU" sz="1800" b="1" dirty="0" smtClean="0">
                          <a:effectLst/>
                        </a:rPr>
                        <a:t>уч-ся, </a:t>
                      </a:r>
                      <a:r>
                        <a:rPr lang="ru-RU" sz="1800" b="1" dirty="0">
                          <a:effectLst/>
                        </a:rPr>
                        <a:t>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 (П)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(16%)</a:t>
                      </a: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(14,3%)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(Б)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(6,6%)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59,08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(8,8%)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(3,5%)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(3,9%)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(7,2%)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73" y="0"/>
            <a:ext cx="10515600" cy="11861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ЕГЭ 2023 - 2025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163851" y="2889252"/>
            <a:ext cx="0" cy="6045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1166126" y="3798455"/>
            <a:ext cx="0" cy="6045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163851" y="4671964"/>
            <a:ext cx="0" cy="6045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163851" y="5746251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14170923" y="-701089"/>
            <a:ext cx="2427768" cy="36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Передача сканированных бланков,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00638"/>
              </p:ext>
            </p:extLst>
          </p:nvPr>
        </p:nvGraphicFramePr>
        <p:xfrm>
          <a:off x="1009409" y="11329059"/>
          <a:ext cx="8645233" cy="59732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807"/>
                <a:gridCol w="1477349"/>
                <a:gridCol w="538807"/>
                <a:gridCol w="538047"/>
                <a:gridCol w="538047"/>
                <a:gridCol w="538807"/>
                <a:gridCol w="754634"/>
                <a:gridCol w="754634"/>
                <a:gridCol w="709036"/>
                <a:gridCol w="544127"/>
                <a:gridCol w="856469"/>
                <a:gridCol w="856469"/>
              </a:tblGrid>
              <a:tr h="4257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3(5,5%)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1(10%)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(профильная)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(11%)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(32%)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(44%)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(50%)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(43%)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(100%)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4760"/>
              </p:ext>
            </p:extLst>
          </p:nvPr>
        </p:nvGraphicFramePr>
        <p:xfrm>
          <a:off x="287957" y="54592"/>
          <a:ext cx="9962865" cy="684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480"/>
                <a:gridCol w="1149796"/>
                <a:gridCol w="1360872"/>
                <a:gridCol w="1306439"/>
                <a:gridCol w="1456133"/>
                <a:gridCol w="1360873"/>
                <a:gridCol w="1390272"/>
              </a:tblGrid>
              <a:tr h="37912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Средний тестовый </a:t>
                      </a:r>
                      <a:r>
                        <a:rPr lang="ru-RU" sz="2000" b="1" dirty="0" smtClean="0">
                          <a:effectLst/>
                        </a:rPr>
                        <a:t>балл/кол-во не преодолевших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2023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2024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2025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кол-во </a:t>
                      </a:r>
                      <a:r>
                        <a:rPr lang="ru-RU" sz="1600" b="1" dirty="0" smtClean="0">
                          <a:effectLst/>
                        </a:rPr>
                        <a:t>уч-ся, </a:t>
                      </a: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>
                          <a:effectLst/>
                        </a:rPr>
                        <a:t>преод</a:t>
                      </a:r>
                      <a:r>
                        <a:rPr lang="ru-RU" sz="1600" b="1" dirty="0"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effectLst/>
                        </a:rPr>
                        <a:t>порог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с</a:t>
                      </a:r>
                      <a:r>
                        <a:rPr lang="ru-RU" sz="1600" b="1" dirty="0" smtClean="0">
                          <a:effectLst/>
                        </a:rPr>
                        <a:t>редний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балл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кол-во </a:t>
                      </a:r>
                      <a:r>
                        <a:rPr lang="ru-RU" sz="1600" b="1" dirty="0" smtClean="0">
                          <a:effectLst/>
                        </a:rPr>
                        <a:t>уч-ся, </a:t>
                      </a: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>
                          <a:effectLst/>
                        </a:rPr>
                        <a:t>преод</a:t>
                      </a:r>
                      <a:r>
                        <a:rPr lang="ru-RU" sz="1600" b="1" dirty="0"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effectLst/>
                        </a:rPr>
                        <a:t>порог</a:t>
                      </a:r>
                      <a:endParaRPr lang="ru-RU" sz="16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кол-во </a:t>
                      </a:r>
                      <a:r>
                        <a:rPr lang="ru-RU" sz="1600" b="1" dirty="0" smtClean="0">
                          <a:effectLst/>
                        </a:rPr>
                        <a:t>уч-ся, </a:t>
                      </a: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>
                          <a:effectLst/>
                        </a:rPr>
                        <a:t>преод</a:t>
                      </a:r>
                      <a:r>
                        <a:rPr lang="ru-RU" sz="1600" b="1" dirty="0">
                          <a:effectLst/>
                        </a:rPr>
                        <a:t>. </a:t>
                      </a:r>
                      <a:r>
                        <a:rPr lang="ru-RU" sz="1600" b="1" dirty="0" smtClean="0">
                          <a:effectLst/>
                        </a:rPr>
                        <a:t>порог</a:t>
                      </a:r>
                      <a:endParaRPr lang="ru-RU" sz="16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Маяк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(33,3%)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№1 с. Троицкое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(30%)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58,2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Найхин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Лидога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п. Джонка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(50%)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(50%)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Д.</a:t>
                      </a:r>
                      <a:r>
                        <a:rPr lang="ru-RU" sz="1800" b="1" baseline="0" dirty="0" smtClean="0">
                          <a:effectLst/>
                        </a:rPr>
                        <a:t> Мыс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92873"/>
            <a:ext cx="10515600" cy="11861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ЕГЭ Математика П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-2388367" y="4294259"/>
            <a:ext cx="0" cy="6045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-1114571" y="1986356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-1114571" y="2917934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-2388367" y="3121355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422509" y="1188321"/>
            <a:ext cx="1573925" cy="1938992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(П),  районный средний бал 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46309" y="4298669"/>
            <a:ext cx="1726324" cy="1200329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– 45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– 54,9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– 62,4  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1043830" y="3487207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14170923" y="-701089"/>
            <a:ext cx="2427768" cy="36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Передача сканированных бланков,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50938"/>
              </p:ext>
            </p:extLst>
          </p:nvPr>
        </p:nvGraphicFramePr>
        <p:xfrm>
          <a:off x="1009409" y="11329059"/>
          <a:ext cx="8645233" cy="59732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807"/>
                <a:gridCol w="1477349"/>
                <a:gridCol w="538807"/>
                <a:gridCol w="538047"/>
                <a:gridCol w="538047"/>
                <a:gridCol w="538807"/>
                <a:gridCol w="754634"/>
                <a:gridCol w="754634"/>
                <a:gridCol w="709036"/>
                <a:gridCol w="544127"/>
                <a:gridCol w="856469"/>
                <a:gridCol w="856469"/>
              </a:tblGrid>
              <a:tr h="4257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3(5,5%)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1(10%)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(профильная)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(11%)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(32%)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(44%)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(50%)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(43%)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(100%)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08529"/>
              </p:ext>
            </p:extLst>
          </p:nvPr>
        </p:nvGraphicFramePr>
        <p:xfrm>
          <a:off x="163773" y="367696"/>
          <a:ext cx="9962865" cy="6073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480"/>
                <a:gridCol w="1149796"/>
                <a:gridCol w="1360872"/>
                <a:gridCol w="1306439"/>
                <a:gridCol w="1456133"/>
                <a:gridCol w="1360873"/>
                <a:gridCol w="1390272"/>
              </a:tblGrid>
              <a:tr h="37912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800" b="1" dirty="0">
                          <a:effectLst/>
                        </a:rPr>
                        <a:t>Предмет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Средний тестовый </a:t>
                      </a:r>
                      <a:r>
                        <a:rPr lang="ru-RU" sz="2400" b="1" dirty="0" smtClean="0">
                          <a:effectLst/>
                        </a:rPr>
                        <a:t>балл/кол-во не преодолевших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2022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2023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2024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уч-ся 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</a:t>
                      </a:r>
                      <a:r>
                        <a:rPr lang="ru-RU" sz="1800" b="1" dirty="0" smtClean="0">
                          <a:effectLst/>
                        </a:rPr>
                        <a:t>редний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уч-ся 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балл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кол-во уч-ся не </a:t>
                      </a:r>
                      <a:r>
                        <a:rPr lang="ru-RU" sz="1800" b="1" dirty="0" err="1">
                          <a:effectLst/>
                        </a:rPr>
                        <a:t>преод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smtClean="0">
                          <a:effectLst/>
                        </a:rPr>
                        <a:t>порог</a:t>
                      </a:r>
                      <a:endParaRPr lang="ru-RU" sz="1400" b="1" dirty="0">
                        <a:effectLst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Маяк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№1 с. Троицкое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(33,3%)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(33,3%)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Найхин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с. Лидога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МБОУ СОШ п. Джонка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00" marR="44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1570"/>
            <a:ext cx="10515600" cy="11861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ЕГЭ История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-2388367" y="4294259"/>
            <a:ext cx="0" cy="6045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-1769664" y="2160223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-950798" y="3153526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427007" y="1049822"/>
            <a:ext cx="1573925" cy="1569660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История,  районный средний бал 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50807" y="3667137"/>
            <a:ext cx="1726324" cy="1200329"/>
          </a:xfrm>
          <a:prstGeom prst="rect">
            <a:avLst/>
          </a:prstGeom>
          <a:solidFill>
            <a:srgbClr val="D0E2F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– 51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– 48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– 39,6  </a:t>
            </a:r>
            <a:endParaRPr lang="ru-RU" sz="24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0975591" y="3020316"/>
            <a:ext cx="401725" cy="26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9764232" y="1466710"/>
            <a:ext cx="2427768" cy="36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 со стрелкой вверх 4"/>
          <p:cNvSpPr/>
          <p:nvPr/>
        </p:nvSpPr>
        <p:spPr>
          <a:xfrm>
            <a:off x="519973" y="1801325"/>
            <a:ext cx="8229600" cy="4359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Проведение итогового сочинения (изложения)</a:t>
            </a:r>
            <a:endParaRPr lang="ru-RU" sz="2000" b="1" kern="1200" dirty="0">
              <a:latin typeface="Cambria" pitchFamily="18" charset="0"/>
            </a:endParaRPr>
          </a:p>
        </p:txBody>
      </p:sp>
      <p:sp>
        <p:nvSpPr>
          <p:cNvPr id="26" name="Выноска со стрелкой вверх 4"/>
          <p:cNvSpPr/>
          <p:nvPr/>
        </p:nvSpPr>
        <p:spPr>
          <a:xfrm>
            <a:off x="519973" y="4512621"/>
            <a:ext cx="8229600" cy="31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mbria" pitchFamily="18" charset="0"/>
              </a:rPr>
              <a:t>Передача сканированных бланков, форм в управление образования</a:t>
            </a:r>
            <a:endParaRPr lang="ru-RU" sz="2000" b="1" kern="1200" dirty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81829"/>
              </p:ext>
            </p:extLst>
          </p:nvPr>
        </p:nvGraphicFramePr>
        <p:xfrm>
          <a:off x="1009409" y="11329059"/>
          <a:ext cx="8645233" cy="59732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807"/>
                <a:gridCol w="1477349"/>
                <a:gridCol w="538807"/>
                <a:gridCol w="538047"/>
                <a:gridCol w="538047"/>
                <a:gridCol w="538807"/>
                <a:gridCol w="754634"/>
                <a:gridCol w="754634"/>
                <a:gridCol w="709036"/>
                <a:gridCol w="544127"/>
                <a:gridCol w="856469"/>
                <a:gridCol w="856469"/>
              </a:tblGrid>
              <a:tr h="4257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сдавало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уч-ся, 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3(5,5%)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1(10%)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(профильная)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(11%)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(32%)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(44%)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(50%)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(43%)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(14%)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(100%)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84098"/>
              </p:ext>
            </p:extLst>
          </p:nvPr>
        </p:nvGraphicFramePr>
        <p:xfrm>
          <a:off x="1651379" y="-68518"/>
          <a:ext cx="9606429" cy="7010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355"/>
                <a:gridCol w="1149796"/>
                <a:gridCol w="1360872"/>
                <a:gridCol w="1306439"/>
                <a:gridCol w="1456133"/>
                <a:gridCol w="1360873"/>
                <a:gridCol w="1183961"/>
              </a:tblGrid>
              <a:tr h="37912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Предмет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Средний тестовый бал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2021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2022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2023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3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балл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кол-во уч-ся не </a:t>
                      </a:r>
                      <a:r>
                        <a:rPr lang="ru-RU" sz="1400" b="1" dirty="0" err="1">
                          <a:effectLst/>
                        </a:rPr>
                        <a:t>преод</a:t>
                      </a:r>
                      <a:r>
                        <a:rPr lang="ru-RU" sz="1400" b="1" dirty="0">
                          <a:effectLst/>
                        </a:rPr>
                        <a:t>. порог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Средний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балл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кол-во уч-ся не </a:t>
                      </a:r>
                      <a:r>
                        <a:rPr lang="ru-RU" sz="1400" b="1" dirty="0" err="1">
                          <a:effectLst/>
                        </a:rPr>
                        <a:t>преод</a:t>
                      </a:r>
                      <a:r>
                        <a:rPr lang="ru-RU" sz="1400" b="1" dirty="0">
                          <a:effectLst/>
                        </a:rPr>
                        <a:t>. порог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балл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кол-во уч-ся не </a:t>
                      </a:r>
                      <a:r>
                        <a:rPr lang="ru-RU" sz="1400" b="1" dirty="0" err="1">
                          <a:effectLst/>
                        </a:rPr>
                        <a:t>преод</a:t>
                      </a:r>
                      <a:r>
                        <a:rPr lang="ru-RU" sz="1400" b="1" dirty="0">
                          <a:effectLst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</a:rPr>
                        <a:t>орог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25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58,5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59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Математика (профильная)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(7%)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(21%)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45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(16%)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Физика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(20%)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Химия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1 </a:t>
                      </a:r>
                      <a:r>
                        <a:rPr lang="ru-RU" sz="1600" b="1" kern="1200" dirty="0" smtClean="0">
                          <a:effectLst/>
                        </a:rPr>
                        <a:t>(50%)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(75%)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(50%)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00"/>
                          </a:solidFill>
                          <a:effectLst/>
                        </a:rPr>
                        <a:t>Информатика и ИКТ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54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(14%)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effectLst/>
                        </a:rPr>
                        <a:t>1</a:t>
                      </a:r>
                      <a:endParaRPr lang="ru-RU" sz="1200" b="1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effectLst/>
                        </a:rPr>
                        <a:t>(14%)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(37%)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Биология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30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(75%)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(36%)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42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(17%)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438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История 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(9%)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(20%)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25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50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00"/>
                          </a:solidFill>
                          <a:effectLst/>
                        </a:rPr>
                        <a:t>Обществознание</a:t>
                      </a:r>
                      <a:r>
                        <a:rPr lang="ru-RU" sz="1800" b="1" kern="1200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 (25%)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13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(</a:t>
                      </a:r>
                      <a:r>
                        <a:rPr lang="ru-RU" sz="1600" b="1" kern="1200" dirty="0" smtClean="0">
                          <a:effectLst/>
                        </a:rPr>
                        <a:t>28%)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(50%)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  <a:tr h="438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Литература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1(33%)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0</a:t>
                      </a:r>
                      <a:endParaRPr lang="ru-RU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</a:txBody>
                  <a:tcPr marL="44900" marR="44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8577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0" marR="4490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60770" y="-109184"/>
            <a:ext cx="10515600" cy="11861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ЕГЭ 2021-2023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rgbClr val="006A85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248166" y="4403439"/>
            <a:ext cx="0" cy="436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21203" y="3797135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21203" y="5983051"/>
            <a:ext cx="0" cy="5019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1796</Words>
  <Application>Microsoft Office PowerPoint</Application>
  <PresentationFormat>Произвольный</PresentationFormat>
  <Paragraphs>1087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 ЕГЭ 2023 - 2025 </vt:lpstr>
      <vt:lpstr> ЕГЭ Математика П </vt:lpstr>
      <vt:lpstr> ЕГЭ История </vt:lpstr>
      <vt:lpstr> ЕГЭ 2021-2023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246</cp:revision>
  <dcterms:created xsi:type="dcterms:W3CDTF">2016-11-18T14:12:19Z</dcterms:created>
  <dcterms:modified xsi:type="dcterms:W3CDTF">2025-11-25T07:21:26Z</dcterms:modified>
</cp:coreProperties>
</file>