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6" r:id="rId3"/>
    <p:sldId id="302" r:id="rId5"/>
    <p:sldId id="289" r:id="rId6"/>
    <p:sldId id="294" r:id="rId7"/>
    <p:sldId id="292" r:id="rId8"/>
    <p:sldId id="303" r:id="rId9"/>
    <p:sldId id="309" r:id="rId10"/>
    <p:sldId id="305" r:id="rId11"/>
    <p:sldId id="306" r:id="rId12"/>
    <p:sldId id="307" r:id="rId13"/>
    <p:sldId id="308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5646" autoAdjust="0"/>
  </p:normalViewPr>
  <p:slideViewPr>
    <p:cSldViewPr snapToGrid="0">
      <p:cViewPr varScale="1">
        <p:scale>
          <a:sx n="105" d="100"/>
          <a:sy n="105" d="100"/>
        </p:scale>
        <p:origin x="164" y="72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microsoft.com/office/2018/10/relationships/authors" Target="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/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/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/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/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/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anchor="b">
            <a:noAutofit/>
          </a:bodyPr>
          <a:lstStyle>
            <a:lvl1pPr algn="l">
              <a:defRPr sz="48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/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36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Trebuchet MS" panose="020B0603020202020204" pitchFamily="34" charset="0"/>
              </a:defRPr>
            </a:lvl1pPr>
            <a:lvl2pPr marL="457200" indent="0">
              <a:buNone/>
              <a:defRPr>
                <a:latin typeface="Trebuchet MS" panose="020B0603020202020204" pitchFamily="34" charset="0"/>
              </a:defRPr>
            </a:lvl2pPr>
            <a:lvl3pPr marL="914400" indent="0">
              <a:buNone/>
              <a:defRPr>
                <a:latin typeface="Trebuchet MS" panose="020B0603020202020204" pitchFamily="34" charset="0"/>
              </a:defRPr>
            </a:lvl3pPr>
            <a:lvl4pPr marL="1371600" indent="0">
              <a:buNone/>
              <a:defRPr>
                <a:latin typeface="Trebuchet MS" panose="020B0603020202020204" pitchFamily="34" charset="0"/>
              </a:defRPr>
            </a:lvl4pPr>
            <a:lvl5pPr marL="1828800" indent="0">
              <a:buNone/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/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reeform 14"/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/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/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/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anchor="b">
            <a:noAutofit/>
          </a:bodyPr>
          <a:lstStyle>
            <a:lvl1pPr algn="l">
              <a:defRPr sz="60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/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/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/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/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anchor="b">
            <a:noAutofit/>
          </a:bodyPr>
          <a:lstStyle>
            <a:lvl1pPr>
              <a:defRPr sz="36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>
            <a:normAutofit/>
          </a:bodyPr>
          <a:lstStyle>
            <a:lvl1pPr marL="0" indent="0">
              <a:buNone/>
              <a:defRPr>
                <a:latin typeface="Trebuchet MS" panose="020B0603020202020204" pitchFamily="34" charset="0"/>
              </a:defRPr>
            </a:lvl1pPr>
            <a:lvl2pPr marL="457200" indent="0">
              <a:buNone/>
              <a:defRPr>
                <a:latin typeface="Trebuchet MS" panose="020B0603020202020204" pitchFamily="34" charset="0"/>
              </a:defRPr>
            </a:lvl2pPr>
            <a:lvl3pPr marL="914400" indent="0">
              <a:buNone/>
              <a:defRPr>
                <a:latin typeface="Trebuchet MS" panose="020B0603020202020204" pitchFamily="34" charset="0"/>
              </a:defRPr>
            </a:lvl3pPr>
            <a:lvl4pPr marL="1371600" indent="0">
              <a:buNone/>
              <a:defRPr>
                <a:latin typeface="Trebuchet MS" panose="020B0603020202020204" pitchFamily="34" charset="0"/>
              </a:defRPr>
            </a:lvl4pPr>
            <a:lvl5pPr marL="1828800" indent="0">
              <a:buNone/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/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anchor="b">
            <a:noAutofit/>
          </a:bodyPr>
          <a:lstStyle>
            <a:lvl1pPr>
              <a:defRPr sz="36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>
            <a:normAutofit/>
          </a:bodyPr>
          <a:lstStyle>
            <a:lvl1pPr marL="34290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567055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850265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09728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137160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reeform 22"/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reeform 14"/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/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 16"/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/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/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/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/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36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05252" y="2178776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latin typeface="Trebuchet MS" panose="020B0603020202020204" pitchFamily="34" charset="0"/>
              </a:defRPr>
            </a:lvl1pPr>
            <a:lvl2pPr marL="28321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latin typeface="Trebuchet MS" panose="020B0603020202020204" pitchFamily="34" charset="0"/>
              </a:defRPr>
            </a:lvl2pPr>
            <a:lvl3pPr marL="567055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latin typeface="Trebuchet MS" panose="020B0603020202020204" pitchFamily="34" charset="0"/>
              </a:defRPr>
            </a:lvl3pPr>
            <a:lvl4pPr marL="850265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latin typeface="Trebuchet MS" panose="020B0603020202020204" pitchFamily="34" charset="0"/>
              </a:defRPr>
            </a:lvl4pPr>
            <a:lvl5pPr marL="113411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167492" y="2178776"/>
            <a:ext cx="4663440" cy="3332832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1pPr>
            <a:lvl2pPr marL="28321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2pPr>
            <a:lvl3pPr marL="567055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3pPr>
            <a:lvl4pPr marL="850265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4pPr>
            <a:lvl5pPr marL="113411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/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/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/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/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7493" y="-299408"/>
            <a:ext cx="9601200" cy="1593954"/>
          </a:xfrm>
        </p:spPr>
        <p:txBody>
          <a:bodyPr anchor="b">
            <a:noAutofit/>
          </a:bodyPr>
          <a:lstStyle>
            <a:lvl1pPr>
              <a:defRPr sz="36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1pPr>
            <a:lvl2pPr marL="28321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2pPr>
            <a:lvl3pPr marL="567055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3pPr>
            <a:lvl4pPr marL="850265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4pPr>
            <a:lvl5pPr marL="113411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</a:fld>
            <a:endParaRPr lang="en-US" dirty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761277" y="1321995"/>
            <a:ext cx="4214010" cy="421401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/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/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530225" indent="-530225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1097280" indent="-530225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645920" indent="-530225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920240" indent="-530225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8321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567055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850265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113411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nd Imag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2208822" cy="6858002"/>
            <a:chOff x="0" y="0"/>
            <a:chExt cx="12208822" cy="685800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/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7492" y="76200"/>
            <a:ext cx="10643508" cy="1371600"/>
          </a:xfrm>
        </p:spPr>
        <p:txBody>
          <a:bodyPr anchor="b">
            <a:noAutofit/>
          </a:bodyPr>
          <a:lstStyle>
            <a:lvl1pPr>
              <a:defRPr sz="36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166088" y="2652713"/>
            <a:ext cx="5394959" cy="343693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28321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567055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850265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113411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317920" y="1447800"/>
            <a:ext cx="4214010" cy="421401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2364" y="0"/>
            <a:ext cx="12194364" cy="6858000"/>
            <a:chOff x="-2364" y="0"/>
            <a:chExt cx="12194364" cy="6858000"/>
          </a:xfrm>
        </p:grpSpPr>
        <p:sp>
          <p:nvSpPr>
            <p:cNvPr id="4" name="Freeform 3"/>
            <p:cNvSpPr/>
            <p:nvPr userDrawn="1"/>
          </p:nvSpPr>
          <p:spPr>
            <a:xfrm rot="5400000">
              <a:off x="8580896" y="0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-2364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2587417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/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/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49489" y="457199"/>
            <a:ext cx="5943599" cy="1920240"/>
          </a:xfrm>
        </p:spPr>
        <p:txBody>
          <a:bodyPr anchor="b">
            <a:noAutofit/>
          </a:bodyPr>
          <a:lstStyle>
            <a:lvl1pPr>
              <a:defRPr sz="3600" b="1"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15" name="Content Placeholder 2"/>
          <p:cNvSpPr>
            <a:spLocks noGrp="1" noChangeAspect="1"/>
          </p:cNvSpPr>
          <p:nvPr>
            <p:ph idx="17" hasCustomPrompt="1"/>
          </p:nvPr>
        </p:nvSpPr>
        <p:spPr>
          <a:xfrm>
            <a:off x="823108" y="640080"/>
            <a:ext cx="4297680" cy="429768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1pPr>
            <a:lvl2pPr marL="347980" indent="0" algn="ctr"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2pPr>
            <a:lvl3pPr marL="685800" indent="0" algn="ctr"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3pPr>
            <a:lvl4pPr marL="914400" indent="0" algn="ctr"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4pPr>
            <a:lvl5pPr marL="1143000" indent="0" algn="ctr">
              <a:buFont typeface="Arial" panose="020B0604020202020204" pitchFamily="34" charset="0"/>
              <a:buNone/>
              <a:defRPr sz="2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49490" y="2706369"/>
            <a:ext cx="5943600" cy="3383279"/>
          </a:xfrm>
        </p:spPr>
        <p:txBody>
          <a:bodyPr>
            <a:normAutofit/>
          </a:bodyPr>
          <a:lstStyle>
            <a:lvl1pPr marL="28321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567055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850265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13411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463040" indent="-28321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096933" cy="4230086"/>
          </a:xfrm>
        </p:spPr>
        <p:txBody>
          <a:bodyPr/>
          <a:lstStyle/>
          <a:p>
            <a:r>
              <a:t>Особенности преподавания учебного предмета «Информатика» в 2025/2026 учебном году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565265" y="4730750"/>
            <a:ext cx="5251450" cy="1389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Мурзина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Валентина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Александровна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учитель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информатики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МБОУ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СОШ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1 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Троицкое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Углубленное изучение информатики: цели и преимущества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372110" y="2931160"/>
            <a:ext cx="6026150" cy="3436620"/>
          </a:xfrm>
        </p:spPr>
        <p:txBody>
          <a:bodyPr/>
          <a:lstStyle/>
          <a:p>
            <a:r>
              <a:t>Углублённое изучение информатики формирует</a:t>
            </a:r>
            <a:r>
              <a:rPr lang="ru-RU"/>
              <a:t>:</a:t>
            </a:r>
            <a:r>
              <a:t> </a:t>
            </a:r>
          </a:p>
          <a:p>
            <a:r>
              <a:rPr lang="ru-RU"/>
              <a:t>- </a:t>
            </a:r>
            <a:r>
              <a:t>системное мышление,</a:t>
            </a:r>
          </a:p>
          <a:p>
            <a:r>
              <a:rPr lang="ru-RU"/>
              <a:t>- </a:t>
            </a:r>
            <a:r>
              <a:t>развивает алгоритмические навыки и готовит к успешной сдаче профильных экзаменов, </a:t>
            </a:r>
          </a:p>
          <a:p>
            <a:r>
              <a:rPr lang="ru-RU"/>
              <a:t>- </a:t>
            </a:r>
            <a:r>
              <a:t>участию в олимпиадах и поступлению в ведущие технические вузы.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1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Распределение учебных часов по уровням и классам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Общее количество учебных часов по информатике варьируется в зависимости от уровня изучения и ступени образования.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t>На базовом уровне основного общего образования выделено 102 часа — по 34 часа в 7–9 классах.</a:t>
            </a:r>
          </a:p>
          <a:p>
            <a:r>
              <a:t>На углублённом уровне основной школы — 204 часа, по 68 часов в каждом классе.</a:t>
            </a:r>
          </a:p>
          <a:p>
            <a:r>
              <a:t>В старшей школе базовый уровень рассчитан на 68 часов (34 в 10 и 34 в 11 классах), а углублённый — на 272 часа (по 136 часов в год).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Рекомендации по увеличению учебного времени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492" y="2023984"/>
            <a:ext cx="5299919" cy="3332832"/>
          </a:xfrm>
        </p:spPr>
        <p:txBody>
          <a:bodyPr/>
          <a:lstStyle/>
          <a:p>
            <a:r>
              <a:t>Возможно увеличение часов за счёт части, формируемой участниками образовательных отношений, и внеурочной деятельности. Дополнительное время рекомендуется использовать для подготовки к олимпиадам, проектной деятельности и соревнованиям.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1"/>
          <a:srcRect l="5" r="5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67492" y="45085"/>
            <a:ext cx="9623639" cy="1600835"/>
          </a:xfrm>
        </p:spPr>
        <p:txBody>
          <a:bodyPr/>
          <a:lstStyle/>
          <a:p>
            <a:r>
              <a:t>Подготовка к олимпиадам и профориентационная деятельность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1166813" y="2652713"/>
            <a:ext cx="9780587" cy="3436937"/>
          </a:xfrm>
        </p:spPr>
        <p:txBody>
          <a:bodyPr>
            <a:normAutofit/>
          </a:bodyPr>
          <a:lstStyle/>
          <a:p>
            <a:r>
              <a:t>Направление дополнительного времени на подготовку к олимпиадам по информатике, включая профильные темы: искусственный интеллект, криптография, робототехника.</a:t>
            </a:r>
          </a:p>
          <a:p>
            <a:r>
              <a:t>Участие в олимпиадах РСОШ как важный стимул для углубленного изучения предмета и развития практических навыков.</a:t>
            </a:r>
          </a:p>
          <a:p>
            <a:r>
              <a:t>Вовлечение обучающихся в профориентационные проекты совместно с вузами и технологическими предприятиями.</a:t>
            </a:r>
          </a:p>
          <a:p>
            <a:r>
              <a:t>Формирование у школьников представлений о современных ИТ-профессиях и путях построения карьеры в сфере цифровых технологий.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t>Организация проектной и исследовательской работы</a:t>
            </a:r>
          </a:p>
        </p:txBody>
      </p:sp>
      <p:sp>
        <p:nvSpPr>
          <p:cNvPr id="7" name="Content Placeholder 6"/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t>Проектная и исследовательская деятельность в 2025/2026 учебном году будет активно интегрироваться с вузами и организациями дополнительного образования.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>
            <a:normAutofit lnSpcReduction="10000"/>
          </a:bodyPr>
          <a:lstStyle/>
          <a:p>
            <a:r>
              <a:t>Совместная работа с вузами и центрами дополнительного образования расширяет возможности учащихся в реализации проектов.</a:t>
            </a:r>
          </a:p>
          <a:p>
            <a:r>
              <a:t>Использование онлайн-ресурсов, таких как «Единое содержание общего образования» и «go2phystech.ru», обеспечивает методическую поддержку.</a:t>
            </a:r>
          </a:p>
          <a:p>
            <a:r>
              <a:t>Акцент на исследовательской деятельности способствует формированию цифровой грамотности и навыков программирования.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Выездные и соревновательные мероприятия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t>Рекомендуется</a:t>
            </a:r>
            <a:r>
              <a:rPr lang="ru-RU"/>
              <a:t>:</a:t>
            </a:r>
            <a:r>
              <a:t> </a:t>
            </a:r>
          </a:p>
          <a:p>
            <a:r>
              <a:t>организация хакатонов, квестов, инженерных боёв и робототехнических соревнований на базе Кванториумов, IT-кубов, «Точек роста» и профильных лагерей, а также участие в фестивалях «РобоФест» и «SmartCamp».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1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Использование Конструктора рабочих программ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Конструктор рабочих программ на сайте «Единое содержание общего образования» помогает учителям разрабатывать программы и планировать уроки по информатике.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t>Учителя могут переставлять темы в рамках учебного курса, сохраняя базовое содержание.</a:t>
            </a:r>
          </a:p>
          <a:p>
            <a:r>
              <a:t>Допускается включение дополнительных материалов, расширяющих образовательную траекторию.</a:t>
            </a:r>
          </a:p>
          <a:p>
            <a:r>
              <a:t>Инструмент обеспечивает соответствие рабочих программ федеральным образовательным стандартам.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Новые подходы к оцениванию результатов обучения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Оценивание нацелено на соответствие ФГОС, выявление и устранение пробелов, интегрируя проверку предметных и метапредметных результатов.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1"/>
          <a:srcRect l="5" r="5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t>Итоговые контрольные работы и резервное время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1166813" y="2652713"/>
            <a:ext cx="9780587" cy="3436937"/>
          </a:xfrm>
        </p:spPr>
        <p:txBody>
          <a:bodyPr>
            <a:normAutofit/>
          </a:bodyPr>
          <a:lstStyle/>
          <a:p>
            <a:r>
              <a:t>Итоговые контрольные работы проводятся в конце каждого учебного года  для оценки уровня усвоения материала.</a:t>
            </a:r>
          </a:p>
          <a:p>
            <a:r>
              <a:t>Работы охватывают ключевые темы курса информатики и способствуют систематизации знаний учащихся.</a:t>
            </a:r>
          </a:p>
          <a:p>
            <a:r>
              <a:t>Резервное время сокращено до 3 часов в год, что усиливает насыщенность программы.</a:t>
            </a:r>
          </a:p>
          <a:p>
            <a:r>
              <a:t>Сокращение резерва подчёркивает важность строгого планирования и академической дисциплины в реализации углублённого курса.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t>Учебники и электронные образовательные ресурсы</a:t>
            </a:r>
          </a:p>
        </p:txBody>
      </p:sp>
      <p:sp>
        <p:nvSpPr>
          <p:cNvPr id="7" name="Content Placeholder 6"/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t>Для преподавания информатики в 2025/2026 учебном году используются учебники из федерального перечня и разрешённые к применению до установленного срока.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>
            <a:normAutofit lnSpcReduction="10000"/>
          </a:bodyPr>
          <a:lstStyle/>
          <a:p>
            <a:r>
              <a:t>Электронные образовательные ресурсы доступны в Библиотеке цифрового образовательного контента.</a:t>
            </a:r>
          </a:p>
          <a:p>
            <a:r>
              <a:t>В Конструкторе рабочих программ добавлены прямые ссылки на электронные образовательные ресурсы.</a:t>
            </a:r>
          </a:p>
          <a:p>
            <a:r>
              <a:t>Использование цифровых материалов способствует индивидуализации процесса обучения и повышает его эффективность.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Нормативно-правовые основы преподавания информатики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492" y="2023984"/>
            <a:ext cx="5299919" cy="3332832"/>
          </a:xfrm>
        </p:spPr>
        <p:txBody>
          <a:bodyPr/>
          <a:lstStyle/>
          <a:p>
            <a:r>
              <a:t>Преподавание информатики в 2025/2026 учебном году осуществляется в соответствии с актуальными федеральными законами, ФГОС и приказами Минпросвещения и Минобрнауки России.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1"/>
          <a:srcRect l="5" r="5"/>
          <a:stretch>
            <a:fillRect/>
          </a:stretch>
        </p:blipFill>
        <p:spPr/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Методическая поддержка учителя информатики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t>На сайте «Единое содержание общего образования» доступны методические пособия, семинары, интерактивные кейсы и рекомендации по преподаванию информатики, включая смешанное и профильное обучение, оценивание и внеурочную деятельность.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1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Подготовка к Всероссийской олимпиаде и ГИА по информатике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Для подготовки к олимпиадам и ГИА по информатике в 2025/2026 учебном году рекомендуется использовать специализированные онлайн-ресурсы и материалы ФИПИ.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62717" y="1967956"/>
            <a:ext cx="4663440" cy="3332832"/>
          </a:xfrm>
        </p:spPr>
        <p:txBody>
          <a:bodyPr/>
          <a:lstStyle/>
          <a:p>
            <a:r>
              <a:t>На сайтах edsoo.ru и ai.edu.gov.ru размещены актуальные материалы для подготовки к Всероссийской олимпиаде школьников и перечневым олимпиадам.</a:t>
            </a:r>
          </a:p>
          <a:p>
            <a:r>
              <a:t>Ресурсы ФИПИ предоставляют доступ к реальным заданиям и аналитическим отчётам по результатам ОГЭ и ЕГЭ по информатике.</a:t>
            </a:r>
          </a:p>
          <a:p>
            <a:r>
              <a:t>Систематическая работа с олимпиадными задачами и экзаменационными материалами способствует повышению уровня предметной подготовки учащихся.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67492" y="45085"/>
            <a:ext cx="9623639" cy="1600835"/>
          </a:xfrm>
        </p:spPr>
        <p:txBody>
          <a:bodyPr/>
          <a:lstStyle/>
          <a:p>
            <a:r>
              <a:t>Федеральные государственные образовательные стандарты и программы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1010603" y="2652713"/>
            <a:ext cx="9780587" cy="3436937"/>
          </a:xfrm>
        </p:spPr>
        <p:txBody>
          <a:bodyPr>
            <a:normAutofit lnSpcReduction="10000"/>
          </a:bodyPr>
          <a:lstStyle/>
          <a:p>
            <a:pPr marL="59690" indent="0">
              <a:buNone/>
            </a:pPr>
            <a:r>
              <a:rPr lang="en-US" altLang="en-US" dirty="0">
                <a:latin typeface="Trebuchet MS" panose="020B0603020202020204" pitchFamily="34" charset="0"/>
              </a:rPr>
              <a:t>В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настоящее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время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для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организации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обучения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информатике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учитель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может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использовать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учебники</a:t>
            </a:r>
            <a:r>
              <a:rPr lang="en-US" altLang="ru-RU" dirty="0">
                <a:latin typeface="Trebuchet MS" panose="020B0603020202020204" pitchFamily="34" charset="0"/>
              </a:rPr>
              <a:t>, </a:t>
            </a:r>
            <a:r>
              <a:rPr lang="en-US" altLang="en-US" dirty="0">
                <a:latin typeface="Trebuchet MS" panose="020B0603020202020204" pitchFamily="34" charset="0"/>
              </a:rPr>
              <a:t>вне</a:t>
            </a:r>
            <a:r>
              <a:rPr lang="ru-RU" altLang="en-US" dirty="0">
                <a:latin typeface="Trebuchet MS" panose="020B0603020202020204" pitchFamily="34" charset="0"/>
              </a:rPr>
              <a:t>с</a:t>
            </a:r>
            <a:r>
              <a:rPr lang="en-US" altLang="en-US" dirty="0">
                <a:latin typeface="Trebuchet MS" panose="020B0603020202020204" pitchFamily="34" charset="0"/>
              </a:rPr>
              <a:t>енные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в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федеральный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перечень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учебников</a:t>
            </a:r>
            <a:r>
              <a:rPr lang="en-US" altLang="ru-RU" dirty="0">
                <a:latin typeface="Trebuchet MS" panose="020B0603020202020204" pitchFamily="34" charset="0"/>
              </a:rPr>
              <a:t>, </a:t>
            </a:r>
            <a:r>
              <a:rPr lang="en-US" altLang="en-US" dirty="0">
                <a:latin typeface="Trebuchet MS" panose="020B0603020202020204" pitchFamily="34" charset="0"/>
              </a:rPr>
              <a:t>допущенных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к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использованию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при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реализации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программ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общего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образования</a:t>
            </a:r>
            <a:r>
              <a:rPr lang="en-US" altLang="ru-RU" dirty="0">
                <a:latin typeface="Trebuchet MS" panose="020B0603020202020204" pitchFamily="34" charset="0"/>
              </a:rPr>
              <a:t>, </a:t>
            </a:r>
            <a:r>
              <a:rPr lang="en-US" altLang="en-US" dirty="0">
                <a:latin typeface="Trebuchet MS" panose="020B0603020202020204" pitchFamily="34" charset="0"/>
              </a:rPr>
              <a:t>а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также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учебники</a:t>
            </a:r>
            <a:r>
              <a:rPr lang="en-US" altLang="ru-RU" dirty="0">
                <a:latin typeface="Trebuchet MS" panose="020B0603020202020204" pitchFamily="34" charset="0"/>
              </a:rPr>
              <a:t>, </a:t>
            </a:r>
            <a:r>
              <a:rPr lang="en-US" altLang="en-US" dirty="0">
                <a:latin typeface="Trebuchet MS" panose="020B0603020202020204" pitchFamily="34" charset="0"/>
              </a:rPr>
              <a:t>исключенные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из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перечня</a:t>
            </a:r>
            <a:r>
              <a:rPr lang="en-US" altLang="ru-RU" dirty="0">
                <a:latin typeface="Trebuchet MS" panose="020B0603020202020204" pitchFamily="34" charset="0"/>
              </a:rPr>
              <a:t>, </a:t>
            </a:r>
            <a:r>
              <a:rPr lang="en-US" altLang="en-US" dirty="0">
                <a:latin typeface="Trebuchet MS" panose="020B0603020202020204" pitchFamily="34" charset="0"/>
              </a:rPr>
              <a:t>в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соответствии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с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установленными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предельными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сроками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их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использования</a:t>
            </a:r>
            <a:r>
              <a:rPr lang="en-US" altLang="ru-RU" dirty="0">
                <a:latin typeface="Trebuchet MS" panose="020B0603020202020204" pitchFamily="34" charset="0"/>
              </a:rPr>
              <a:t>. </a:t>
            </a:r>
            <a:endParaRPr lang="en-US" altLang="ru-RU" dirty="0">
              <a:latin typeface="Trebuchet MS" panose="020B0603020202020204" pitchFamily="34" charset="0"/>
            </a:endParaRPr>
          </a:p>
          <a:p>
            <a:pPr marL="59690" indent="0">
              <a:buNone/>
            </a:pPr>
            <a:endParaRPr lang="en-US" altLang="en-US" dirty="0">
              <a:latin typeface="Trebuchet MS" panose="020B0603020202020204" pitchFamily="34" charset="0"/>
            </a:endParaRPr>
          </a:p>
          <a:p>
            <a:pPr marL="59690" indent="0">
              <a:buNone/>
            </a:pPr>
            <a:r>
              <a:rPr lang="en-US" altLang="en-US" dirty="0">
                <a:latin typeface="Trebuchet MS" panose="020B0603020202020204" pitchFamily="34" charset="0"/>
              </a:rPr>
              <a:t>федеральном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перечне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представлены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учебники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как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для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базового</a:t>
            </a:r>
            <a:r>
              <a:rPr lang="en-US" altLang="ru-RU" dirty="0">
                <a:latin typeface="Trebuchet MS" panose="020B0603020202020204" pitchFamily="34" charset="0"/>
              </a:rPr>
              <a:t>, </a:t>
            </a:r>
            <a:r>
              <a:rPr lang="en-US" altLang="en-US" dirty="0">
                <a:latin typeface="Trebuchet MS" panose="020B0603020202020204" pitchFamily="34" charset="0"/>
              </a:rPr>
              <a:t>так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и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для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углубленного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уровня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изучения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информатики</a:t>
            </a:r>
            <a:r>
              <a:rPr lang="en-US" altLang="ru-RU" dirty="0">
                <a:latin typeface="Trebuchet MS" panose="020B0603020202020204" pitchFamily="34" charset="0"/>
              </a:rPr>
              <a:t> </a:t>
            </a:r>
            <a:r>
              <a:rPr lang="en-US" altLang="en-US" dirty="0">
                <a:latin typeface="Trebuchet MS" panose="020B0603020202020204" pitchFamily="34" charset="0"/>
              </a:rPr>
              <a:t>в</a:t>
            </a:r>
            <a:r>
              <a:rPr lang="en-US" altLang="ru-RU" dirty="0">
                <a:latin typeface="Trebuchet MS" panose="020B0603020202020204" pitchFamily="34" charset="0"/>
              </a:rPr>
              <a:t> 7-9 </a:t>
            </a:r>
            <a:r>
              <a:rPr lang="en-US" altLang="en-US" dirty="0">
                <a:latin typeface="Trebuchet MS" panose="020B0603020202020204" pitchFamily="34" charset="0"/>
              </a:rPr>
              <a:t>и</a:t>
            </a:r>
            <a:r>
              <a:rPr lang="en-US" altLang="ru-RU" dirty="0">
                <a:latin typeface="Trebuchet MS" panose="020B0603020202020204" pitchFamily="34" charset="0"/>
              </a:rPr>
              <a:t> 10-11 </a:t>
            </a:r>
            <a:r>
              <a:rPr lang="en-US" altLang="en-US" dirty="0">
                <a:latin typeface="Trebuchet MS" panose="020B0603020202020204" pitchFamily="34" charset="0"/>
              </a:rPr>
              <a:t>классах</a:t>
            </a:r>
            <a:endParaRPr lang="en-US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t>Федеральные рабочие программы по информатике</a:t>
            </a:r>
          </a:p>
        </p:txBody>
      </p:sp>
      <p:sp>
        <p:nvSpPr>
          <p:cNvPr id="7" name="Content Placeholder 6"/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t>Федеральные рабочие программы по информатике для 2025/2026 учебного года доступны на сайте «Единое содержание общего образования» и охватывают все уровни обучения.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>
            <a:normAutofit lnSpcReduction="10000"/>
          </a:bodyPr>
          <a:lstStyle/>
          <a:p>
            <a:r>
              <a:t>Программы охватывают основное и среднее общее образование, обеспечивая преемственность содержания.</a:t>
            </a:r>
          </a:p>
          <a:p>
            <a:r>
              <a:t>Предусмотрены базовый и углублённый уровни изучения информатики для разных категорий обучающихся.</a:t>
            </a:r>
          </a:p>
          <a:p>
            <a:r>
              <a:t>Программы задают единые требования и ориентиры для реализации предмета по всей стране.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Тематические разделы курса информатики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t>Цели и задачи</a:t>
            </a:r>
            <a:r>
              <a:rPr lang="ru-RU"/>
              <a:t>:</a:t>
            </a:r>
            <a:r>
              <a:t> изучения информатики определяют структуру содержания учебного предмета в виде четырёх тематических разделов: </a:t>
            </a:r>
          </a:p>
          <a:p>
            <a:r>
              <a:rPr lang="ru-RU"/>
              <a:t>- </a:t>
            </a:r>
            <a:r>
              <a:t>цифровая грамотность, </a:t>
            </a:r>
          </a:p>
          <a:p>
            <a:r>
              <a:rPr lang="ru-RU"/>
              <a:t>- </a:t>
            </a:r>
            <a:r>
              <a:t>теоретические основы информатики, </a:t>
            </a:r>
          </a:p>
          <a:p>
            <a:r>
              <a:rPr lang="ru-RU"/>
              <a:t>- </a:t>
            </a:r>
            <a:r>
              <a:t>алгоритмы и программирование, </a:t>
            </a:r>
          </a:p>
          <a:p>
            <a:r>
              <a:rPr lang="ru-RU"/>
              <a:t>- </a:t>
            </a:r>
            <a:r>
              <a:t>информационные технологии.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1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292" y="1"/>
            <a:ext cx="9601200" cy="1653371"/>
          </a:xfrm>
        </p:spPr>
        <p:txBody>
          <a:bodyPr/>
          <a:lstStyle/>
          <a:p>
            <a:r>
              <a:t>Цифровая грамотность как ключевой раздел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Цифровая грамотность в 2025/2026 учебном году становится центральным элементом курса «Информатика».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91292" y="1556476"/>
            <a:ext cx="4663440" cy="3332832"/>
          </a:xfrm>
        </p:spPr>
        <p:txBody>
          <a:bodyPr>
            <a:noAutofit/>
          </a:bodyPr>
          <a:lstStyle/>
          <a:p>
            <a:endParaRPr sz="1800"/>
          </a:p>
          <a:p>
            <a:r>
              <a:rPr sz="1800"/>
              <a:t>Новый раздел включает навыки безопасного поведения в интернете, критического восприятия цифровой информации и этичного использования цифровых ресурсов.</a:t>
            </a:r>
            <a:endParaRPr sz="1800"/>
          </a:p>
          <a:p>
            <a:endParaRPr sz="1800"/>
          </a:p>
          <a:p>
            <a:r>
              <a:rPr sz="1800"/>
              <a:t>Учащиеся будут осваивать управление цифровой идентичностью, защиту персональных данных и распознавание фейковых сообщений.</a:t>
            </a:r>
            <a:endParaRPr sz="1800"/>
          </a:p>
          <a:p>
            <a:endParaRPr sz="1800"/>
          </a:p>
          <a:p>
            <a:r>
              <a:rPr sz="1800"/>
              <a:t>Цифровая грамотность интегрируется в межпредметные проекты, способствуя развитию устойчивых компетенций для жизни в цифровом обществе.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Теоретические основы информатики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Раздел включает ключевые понятия: представление информации, системы счисления, логика и моделирование — фундамент для изучения информатики в школе.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sz="quarter" idx="14"/>
          </p:nvPr>
        </p:nvPicPr>
        <p:blipFill>
          <a:blip r:embed="rId1"/>
          <a:srcRect l="5" r="5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t>Алгоритмы и программирование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1166813" y="2652713"/>
            <a:ext cx="9780587" cy="3436937"/>
          </a:xfrm>
        </p:spPr>
        <p:txBody>
          <a:bodyPr>
            <a:normAutofit/>
          </a:bodyPr>
          <a:lstStyle/>
          <a:p>
            <a:r>
              <a:t>Изучение алгоритмических конструкций: последовательность, ветвление, цикл — основа логического мышления.</a:t>
            </a:r>
          </a:p>
          <a:p>
            <a:r>
              <a:t>Освоение основ программирования через практико-ориентированные задания и интерактивные среды.</a:t>
            </a:r>
          </a:p>
          <a:p>
            <a:r>
              <a:t>Работа с данными: ввод, обработка, хранение — формирование умений анализа информации.</a:t>
            </a:r>
          </a:p>
          <a:p>
            <a:r>
              <a:t>Вариативные траектории обучения: гибкое построение пути изучения раздела по уровню подготовки учащихся.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489" y="457199"/>
            <a:ext cx="5943599" cy="1920240"/>
          </a:xfrm>
        </p:spPr>
        <p:txBody>
          <a:bodyPr/>
          <a:lstStyle/>
          <a:p>
            <a:r>
              <a:t>Информационные технологии в образовательном процессе</a:t>
            </a:r>
          </a:p>
        </p:txBody>
      </p:sp>
      <p:sp>
        <p:nvSpPr>
          <p:cNvPr id="7" name="Content Placeholder 6"/>
          <p:cNvSpPr>
            <a:spLocks noGrp="1" noChangeAspect="1"/>
          </p:cNvSpPr>
          <p:nvPr>
            <p:ph idx="17"/>
          </p:nvPr>
        </p:nvSpPr>
        <p:spPr>
          <a:xfrm>
            <a:off x="823108" y="640080"/>
            <a:ext cx="4297680" cy="4297680"/>
          </a:xfrm>
        </p:spPr>
        <p:txBody>
          <a:bodyPr/>
          <a:lstStyle/>
          <a:p>
            <a:r>
              <a:t>Информационные технологии становятся ключевым элементом образовательного процесса, обеспечивая доступ к современным инструментам обучения и способам обработки информации.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>
            <a:normAutofit lnSpcReduction="10000"/>
          </a:bodyPr>
          <a:lstStyle/>
          <a:p>
            <a:r>
              <a:t>Использование текстовых редакторов и электронных таблиц помогает развивать навыки структурирования и анализа данных.</a:t>
            </a:r>
          </a:p>
          <a:p>
            <a:r>
              <a:t>Компьютерные сети и интернет-ресурсы расширяют доступ к образовательным материалам и способствуют развитию цифровой грамотности.</a:t>
            </a:r>
          </a:p>
          <a:p>
            <a:r>
              <a:t>Генеративные алгоритмы и чат-боты интегрируются в учебный процесс как инструменты поддержки самостоятельной работы и развития критического мышления.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{15D7D397-CDFA-4882-86FF-1CD34BBED336}tf45331398_win32</Template>
  <TotalTime>0</TotalTime>
  <Words>8274</Words>
  <Application>WPS Presentation</Application>
  <PresentationFormat>Widescreen</PresentationFormat>
  <Paragraphs>139</Paragraphs>
  <Slides>21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SimSun</vt:lpstr>
      <vt:lpstr>Wingdings</vt:lpstr>
      <vt:lpstr>Trebuchet MS</vt:lpstr>
      <vt:lpstr>Tenorite</vt:lpstr>
      <vt:lpstr>Segoe Print</vt:lpstr>
      <vt:lpstr>Microsoft YaHei</vt:lpstr>
      <vt:lpstr>Arial Unicode MS</vt:lpstr>
      <vt:lpstr>Calibri</vt:lpstr>
      <vt:lpstr>Times New Roman</vt:lpstr>
      <vt:lpstr>Custom</vt:lpstr>
      <vt:lpstr>Особенности преподавания учебного предмета «Информатика» в 2025/2026 учебном году</vt:lpstr>
      <vt:lpstr>Нормативно-правовые основы преподавания информатики</vt:lpstr>
      <vt:lpstr>Федеральные государственные образовательные стандарты и программы</vt:lpstr>
      <vt:lpstr>Федеральные рабочие программы по информатике</vt:lpstr>
      <vt:lpstr>Тематические разделы курса информатики</vt:lpstr>
      <vt:lpstr>Цифровая грамотность как ключевой раздел</vt:lpstr>
      <vt:lpstr>Теоретические основы информатики</vt:lpstr>
      <vt:lpstr>Алгоритмы и программирование</vt:lpstr>
      <vt:lpstr>Информационные технологии в образовательном процессе</vt:lpstr>
      <vt:lpstr>Углубленное изучение информатики: цели и преимущества</vt:lpstr>
      <vt:lpstr>Распределение учебных часов по уровням и классам</vt:lpstr>
      <vt:lpstr>Рекомендации по увеличению учебного времени</vt:lpstr>
      <vt:lpstr>Подготовка к олимпиадам и профориентационная деятельность</vt:lpstr>
      <vt:lpstr>Организация проектной и исследовательской работы</vt:lpstr>
      <vt:lpstr>Выездные и соревновательные мероприятия</vt:lpstr>
      <vt:lpstr>Использование Конструктора рабочих программ</vt:lpstr>
      <vt:lpstr>Новые подходы к оцениванию результатов обучения</vt:lpstr>
      <vt:lpstr>Итоговые контрольные работы и резервное время</vt:lpstr>
      <vt:lpstr>Учебники и электронные образовательные ресурсы</vt:lpstr>
      <vt:lpstr>Методическая поддержка учителя информатики</vt:lpstr>
      <vt:lpstr>Подготовка к Всероссийской олимпиаде и ГИА по информатике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Дарья Пашкова</cp:lastModifiedBy>
  <cp:revision>3</cp:revision>
  <dcterms:created xsi:type="dcterms:W3CDTF">2025-04-02T10:02:00Z</dcterms:created>
  <dcterms:modified xsi:type="dcterms:W3CDTF">2026-04-09T03:48:23Z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F36818910C954A379381ADCE0D289E55_12</vt:lpwstr>
  </property>
  <property fmtid="{D5CDD505-2E9C-101B-9397-08002B2CF9AE}" pid="3" name="KSOProductBuildVer">
    <vt:lpwstr>1049-12.2.0.23196</vt:lpwstr>
  </property>
</Properties>
</file>