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89" r:id="rId3"/>
    <p:sldId id="286" r:id="rId4"/>
    <p:sldId id="256" r:id="rId5"/>
    <p:sldId id="267" r:id="rId6"/>
    <p:sldId id="291" r:id="rId7"/>
    <p:sldId id="272" r:id="rId8"/>
    <p:sldId id="293" r:id="rId9"/>
    <p:sldId id="273" r:id="rId10"/>
    <p:sldId id="274" r:id="rId11"/>
    <p:sldId id="295" r:id="rId12"/>
    <p:sldId id="297" r:id="rId13"/>
    <p:sldId id="281" r:id="rId14"/>
    <p:sldId id="298" r:id="rId15"/>
    <p:sldId id="299" r:id="rId16"/>
    <p:sldId id="301" r:id="rId17"/>
    <p:sldId id="302" r:id="rId18"/>
    <p:sldId id="304" r:id="rId19"/>
    <p:sldId id="300" r:id="rId20"/>
    <p:sldId id="294" r:id="rId21"/>
    <p:sldId id="290" r:id="rId22"/>
    <p:sldId id="277" r:id="rId23"/>
    <p:sldId id="305" r:id="rId24"/>
    <p:sldId id="306" r:id="rId25"/>
    <p:sldId id="307" r:id="rId26"/>
    <p:sldId id="308" r:id="rId27"/>
    <p:sldId id="309" r:id="rId28"/>
    <p:sldId id="284" r:id="rId29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661"/>
    <a:srgbClr val="FFFFFF"/>
    <a:srgbClr val="02746E"/>
    <a:srgbClr val="E3A945"/>
    <a:srgbClr val="5E9A87"/>
    <a:srgbClr val="1FA199"/>
    <a:srgbClr val="1CA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763" autoAdjust="0"/>
  </p:normalViewPr>
  <p:slideViewPr>
    <p:cSldViewPr snapToGrid="0">
      <p:cViewPr>
        <p:scale>
          <a:sx n="98" d="100"/>
          <a:sy n="98" d="100"/>
        </p:scale>
        <p:origin x="79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58954-F465-4017-85CD-8EEFCD9080A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5AA41-FF2A-4C78-8D42-83E6C8B5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7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4C5B-61F8-42F9-9568-E18CC72C9F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0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23AE1-69E1-4B5B-9A4A-720DEE120FB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7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23AE1-69E1-4B5B-9A4A-720DEE120FB6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39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AA41-FF2A-4C78-8D42-83E6C8B5CE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8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AA41-FF2A-4C78-8D42-83E6C8B5CE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5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AA41-FF2A-4C78-8D42-83E6C8B5CE5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13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AA41-FF2A-4C78-8D42-83E6C8B5CE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6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AA41-FF2A-4C78-8D42-83E6C8B5CE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78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AA41-FF2A-4C78-8D42-83E6C8B5CE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0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AA41-FF2A-4C78-8D42-83E6C8B5CE5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6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23AE1-69E1-4B5B-9A4A-720DEE120FB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59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6591E7-9BF9-45FB-9610-CDA0ED5AA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3B5699E-08B4-4E90-BAFF-172741A33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FA0BFE-1777-4078-8773-0A825CC8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724151-85E5-4F59-B803-EE969ED8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C87BC2-D14E-4A61-8545-23101C8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9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B2EAA2-25BB-4139-B482-EE80185F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FC284D8-A2F3-4A9F-BD87-BE77E3941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76F052-C2AD-40F5-A12D-463C674F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0D22E4-8ADF-4B1E-A10F-49B76842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45AB6A-EA3E-4C73-BCE2-1C9EED09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9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C48345B-76E8-464E-8695-9C7094CB9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8BDBD31-FF35-43E1-A915-190971FEC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C4CED2-BA8F-4F9E-8299-FFD03F06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97DC59-7B51-410D-A52D-2490D738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F24E7-957B-43BE-848C-FE80339B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549FA6-4726-47CB-96B1-F58BD6ED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A35D19-1518-43B3-86BE-EE021710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FB414C-B939-4B3D-835C-D94C9A2A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D65FFE7-3AA7-4EB0-A4CC-42F4AF8A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D668D3-E1A5-4FB8-9880-F2F4C345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7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1E7A69-82DD-439C-BC61-2B4FCE52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2F9E29-ED19-4288-B870-177BCF46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2C8EAD-020E-4334-987F-92050938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5861BD-3926-45FC-995C-45BC676B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3E72E4-7CB8-49B4-B194-5435ACF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3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4BCCF8-0AA1-4DCD-9A25-EA383B98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CF79DE-5DBF-45EF-8C0E-186BBD988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EF1797-8F99-4B9E-B979-D72B80EDD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B04B61-5252-4C7C-A4F5-CE3D9B74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E47E9F-54FC-4F58-A39A-70A67A72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9E91BA9-E0B0-4981-A4E6-E13FB56A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2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3B919B-61D8-4C70-93B2-1435AA98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E9EB41-B3BE-405B-B143-66501F8F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EE689E-AB41-48B1-94D6-24D704B46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BB9355B-65C0-415C-A7C0-C0F8F881D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0EF93D3-6E7D-477F-9665-952AA4738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0B2DF52-8B4D-4320-8170-67A7E8D9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850300C-EEA3-4892-BC61-6CBF157A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DD5514A-A32C-4B59-ABAF-B0F90B46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8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ED7ED7-C8DA-44D9-97AF-7E66A131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9CBE04-5048-4438-AA98-72FACBA2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9CC8192-3222-4D19-BEFD-D5FEE672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8983E44-1865-4DC7-B675-AAC4025E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9DDAE2D-1C9A-4726-A25B-026B513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06EDF86-F8D2-41A7-96B9-C5CCC320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7492C1-C332-4004-9E03-5398E772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8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06A38E-34F3-4172-97AA-50A96C55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F3FEFF-C9D7-426A-BFA3-34FFDFD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6AE269C-EFC4-4294-A24D-CCEA7379C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3AA80D6-0401-4EF8-B7DD-4DFE82A1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1CD5B22-E501-468C-9652-B87B7C2B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2D039E-8EB7-423C-AC99-20651E33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3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0534FE-5185-46C2-ADF3-D9286588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70B08C7-CB4E-420F-9F9E-7285C36CA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471EAA8-8B83-4C5A-B90C-50BD94103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6E3D88E-9E66-4744-B5E9-135BB9AF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CB3AAF-9DDC-493C-A15B-130CB6D1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B0B3F57-03BE-42B3-8911-46B9EB66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8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85F391-B8F6-479C-ACFB-01ACE050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B422BC-106C-41C3-BC1D-5A16BDE50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B91A7B-C2FF-45CA-8A6E-A5B34EC25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2A9EE-73D4-4BA6-83ED-CB274B200204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F67C17-5AF5-4C9F-AC07-BA2EF81B6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B6AC7F-D51A-4F46-9616-0EF2F8340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4A87-F47C-4009-BD91-0BDFDA9E5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0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oo.ru/mr-nachalnaya-shkola/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34DDF91-5AC2-4AEE-92D1-B53F92A603D6}"/>
              </a:ext>
            </a:extLst>
          </p:cNvPr>
          <p:cNvSpPr/>
          <p:nvPr/>
        </p:nvSpPr>
        <p:spPr>
          <a:xfrm>
            <a:off x="5130800" y="-29029"/>
            <a:ext cx="7088700" cy="6894286"/>
          </a:xfrm>
          <a:prstGeom prst="rect">
            <a:avLst/>
          </a:prstGeom>
          <a:solidFill>
            <a:srgbClr val="0B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D0A1F97C-3166-454D-9E37-59410960C76A}"/>
              </a:ext>
            </a:extLst>
          </p:cNvPr>
          <p:cNvSpPr/>
          <p:nvPr/>
        </p:nvSpPr>
        <p:spPr>
          <a:xfrm>
            <a:off x="-43543" y="-29029"/>
            <a:ext cx="9318172" cy="6894286"/>
          </a:xfrm>
          <a:custGeom>
            <a:avLst/>
            <a:gdLst>
              <a:gd name="connsiteX0" fmla="*/ 29029 w 9318172"/>
              <a:gd name="connsiteY0" fmla="*/ 0 h 6894286"/>
              <a:gd name="connsiteX1" fmla="*/ 5341257 w 9318172"/>
              <a:gd name="connsiteY1" fmla="*/ 0 h 6894286"/>
              <a:gd name="connsiteX2" fmla="*/ 9318172 w 9318172"/>
              <a:gd name="connsiteY2" fmla="*/ 6894286 h 6894286"/>
              <a:gd name="connsiteX3" fmla="*/ 0 w 9318172"/>
              <a:gd name="connsiteY3" fmla="*/ 6894286 h 6894286"/>
              <a:gd name="connsiteX4" fmla="*/ 29029 w 9318172"/>
              <a:gd name="connsiteY4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8172" h="6894286">
                <a:moveTo>
                  <a:pt x="29029" y="0"/>
                </a:moveTo>
                <a:lnTo>
                  <a:pt x="5341257" y="0"/>
                </a:lnTo>
                <a:lnTo>
                  <a:pt x="9318172" y="6894286"/>
                </a:lnTo>
                <a:lnTo>
                  <a:pt x="0" y="6894286"/>
                </a:lnTo>
                <a:lnTo>
                  <a:pt x="29029" y="0"/>
                </a:lnTo>
                <a:close/>
              </a:path>
            </a:pathLst>
          </a:cu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C42C50-677E-47C2-97DA-40FCCFD00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08" y="3125178"/>
            <a:ext cx="6997700" cy="122880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Vela Sans Bd" pitchFamily="2" charset="0"/>
              </a:rPr>
              <a:t>«Правовое обеспечение проведения оценки качества образования. Система оценки предметных результатов»</a:t>
            </a:r>
            <a:endParaRPr lang="ru-RU" sz="3200" dirty="0">
              <a:solidFill>
                <a:schemeClr val="bg1"/>
              </a:solidFill>
              <a:latin typeface="Vela Sans Bd" pitchFamily="2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1D842F54-8FCD-46A5-B991-7207EBEE4C42}"/>
              </a:ext>
            </a:extLst>
          </p:cNvPr>
          <p:cNvSpPr txBox="1">
            <a:spLocks/>
          </p:cNvSpPr>
          <p:nvPr/>
        </p:nvSpPr>
        <p:spPr>
          <a:xfrm>
            <a:off x="4615543" y="5845472"/>
            <a:ext cx="4159180" cy="725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Vela Sans Bd" pitchFamily="2" charset="0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55D7DECF-AFF2-4E4C-9C2E-5E395DAB8623}"/>
              </a:ext>
            </a:extLst>
          </p:cNvPr>
          <p:cNvSpPr/>
          <p:nvPr/>
        </p:nvSpPr>
        <p:spPr>
          <a:xfrm rot="17100000">
            <a:off x="463435" y="-400457"/>
            <a:ext cx="1589097" cy="2104445"/>
          </a:xfrm>
          <a:custGeom>
            <a:avLst/>
            <a:gdLst>
              <a:gd name="connsiteX0" fmla="*/ 0 w 1051560"/>
              <a:gd name="connsiteY0" fmla="*/ 0 h 1280160"/>
              <a:gd name="connsiteX1" fmla="*/ 662940 w 1051560"/>
              <a:gd name="connsiteY1" fmla="*/ 0 h 1280160"/>
              <a:gd name="connsiteX2" fmla="*/ 1051560 w 1051560"/>
              <a:gd name="connsiteY2" fmla="*/ 1280160 h 1280160"/>
              <a:gd name="connsiteX3" fmla="*/ 373380 w 1051560"/>
              <a:gd name="connsiteY3" fmla="*/ 1280160 h 1280160"/>
              <a:gd name="connsiteX4" fmla="*/ 0 w 1051560"/>
              <a:gd name="connsiteY4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" h="128016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1FA199"/>
              </a:gs>
              <a:gs pos="0">
                <a:srgbClr val="1FA199"/>
              </a:gs>
              <a:gs pos="33000">
                <a:srgbClr val="02746E"/>
              </a:gs>
              <a:gs pos="84000">
                <a:srgbClr val="1FA1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B74D87C1-4173-45D6-9384-4099E774C3FA}"/>
              </a:ext>
            </a:extLst>
          </p:cNvPr>
          <p:cNvSpPr/>
          <p:nvPr/>
        </p:nvSpPr>
        <p:spPr>
          <a:xfrm rot="17100000">
            <a:off x="1899667" y="584811"/>
            <a:ext cx="1589097" cy="2104445"/>
          </a:xfrm>
          <a:custGeom>
            <a:avLst/>
            <a:gdLst>
              <a:gd name="connsiteX0" fmla="*/ 0 w 1051560"/>
              <a:gd name="connsiteY0" fmla="*/ 0 h 1280160"/>
              <a:gd name="connsiteX1" fmla="*/ 662940 w 1051560"/>
              <a:gd name="connsiteY1" fmla="*/ 0 h 1280160"/>
              <a:gd name="connsiteX2" fmla="*/ 1051560 w 1051560"/>
              <a:gd name="connsiteY2" fmla="*/ 1280160 h 1280160"/>
              <a:gd name="connsiteX3" fmla="*/ 373380 w 1051560"/>
              <a:gd name="connsiteY3" fmla="*/ 1280160 h 1280160"/>
              <a:gd name="connsiteX4" fmla="*/ 0 w 1051560"/>
              <a:gd name="connsiteY4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" h="128016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1FA199"/>
              </a:gs>
              <a:gs pos="0">
                <a:srgbClr val="1FA199"/>
              </a:gs>
              <a:gs pos="33000">
                <a:srgbClr val="02746E"/>
              </a:gs>
              <a:gs pos="66000">
                <a:srgbClr val="1FA1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29C47DCE-7039-4377-9EBF-CA76C00EEBBF}"/>
              </a:ext>
            </a:extLst>
          </p:cNvPr>
          <p:cNvSpPr/>
          <p:nvPr/>
        </p:nvSpPr>
        <p:spPr>
          <a:xfrm rot="17100000">
            <a:off x="383921" y="4341568"/>
            <a:ext cx="1589097" cy="2104445"/>
          </a:xfrm>
          <a:custGeom>
            <a:avLst/>
            <a:gdLst>
              <a:gd name="connsiteX0" fmla="*/ 0 w 1051560"/>
              <a:gd name="connsiteY0" fmla="*/ 0 h 1280160"/>
              <a:gd name="connsiteX1" fmla="*/ 662940 w 1051560"/>
              <a:gd name="connsiteY1" fmla="*/ 0 h 1280160"/>
              <a:gd name="connsiteX2" fmla="*/ 1051560 w 1051560"/>
              <a:gd name="connsiteY2" fmla="*/ 1280160 h 1280160"/>
              <a:gd name="connsiteX3" fmla="*/ 373380 w 1051560"/>
              <a:gd name="connsiteY3" fmla="*/ 1280160 h 1280160"/>
              <a:gd name="connsiteX4" fmla="*/ 0 w 1051560"/>
              <a:gd name="connsiteY4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" h="128016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1FA199"/>
              </a:gs>
              <a:gs pos="0">
                <a:srgbClr val="1FA199"/>
              </a:gs>
              <a:gs pos="33000">
                <a:srgbClr val="02746E"/>
              </a:gs>
              <a:gs pos="66000">
                <a:srgbClr val="1FA1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ABABBC19-58C4-4A82-B408-721441CBB15C}"/>
              </a:ext>
            </a:extLst>
          </p:cNvPr>
          <p:cNvSpPr/>
          <p:nvPr/>
        </p:nvSpPr>
        <p:spPr>
          <a:xfrm rot="17100000">
            <a:off x="8998080" y="65222"/>
            <a:ext cx="1589097" cy="2104445"/>
          </a:xfrm>
          <a:custGeom>
            <a:avLst/>
            <a:gdLst>
              <a:gd name="connsiteX0" fmla="*/ 0 w 1051560"/>
              <a:gd name="connsiteY0" fmla="*/ 0 h 1280160"/>
              <a:gd name="connsiteX1" fmla="*/ 662940 w 1051560"/>
              <a:gd name="connsiteY1" fmla="*/ 0 h 1280160"/>
              <a:gd name="connsiteX2" fmla="*/ 1051560 w 1051560"/>
              <a:gd name="connsiteY2" fmla="*/ 1280160 h 1280160"/>
              <a:gd name="connsiteX3" fmla="*/ 373380 w 1051560"/>
              <a:gd name="connsiteY3" fmla="*/ 1280160 h 1280160"/>
              <a:gd name="connsiteX4" fmla="*/ 0 w 1051560"/>
              <a:gd name="connsiteY4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" h="128016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1FA199"/>
              </a:gs>
              <a:gs pos="0">
                <a:srgbClr val="1FA199"/>
              </a:gs>
              <a:gs pos="33000">
                <a:srgbClr val="02746E"/>
              </a:gs>
              <a:gs pos="84000">
                <a:srgbClr val="1FA1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8B4F5E02-3CEC-4E47-9854-EF28D6EE8C7D}"/>
              </a:ext>
            </a:extLst>
          </p:cNvPr>
          <p:cNvSpPr/>
          <p:nvPr/>
        </p:nvSpPr>
        <p:spPr>
          <a:xfrm rot="17100000">
            <a:off x="10434312" y="1036635"/>
            <a:ext cx="1589097" cy="2104445"/>
          </a:xfrm>
          <a:custGeom>
            <a:avLst/>
            <a:gdLst>
              <a:gd name="connsiteX0" fmla="*/ 0 w 1051560"/>
              <a:gd name="connsiteY0" fmla="*/ 0 h 1280160"/>
              <a:gd name="connsiteX1" fmla="*/ 662940 w 1051560"/>
              <a:gd name="connsiteY1" fmla="*/ 0 h 1280160"/>
              <a:gd name="connsiteX2" fmla="*/ 1051560 w 1051560"/>
              <a:gd name="connsiteY2" fmla="*/ 1280160 h 1280160"/>
              <a:gd name="connsiteX3" fmla="*/ 373380 w 1051560"/>
              <a:gd name="connsiteY3" fmla="*/ 1280160 h 1280160"/>
              <a:gd name="connsiteX4" fmla="*/ 0 w 1051560"/>
              <a:gd name="connsiteY4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" h="128016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1FA199"/>
              </a:gs>
              <a:gs pos="0">
                <a:srgbClr val="1FA199"/>
              </a:gs>
              <a:gs pos="33000">
                <a:srgbClr val="02746E"/>
              </a:gs>
              <a:gs pos="66000">
                <a:srgbClr val="1FA1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="" xmlns:a16="http://schemas.microsoft.com/office/drawing/2014/main" id="{654C19BA-7292-4956-8ECB-7E229B567D83}"/>
              </a:ext>
            </a:extLst>
          </p:cNvPr>
          <p:cNvSpPr/>
          <p:nvPr/>
        </p:nvSpPr>
        <p:spPr>
          <a:xfrm rot="17100000" flipH="1" flipV="1">
            <a:off x="8222547" y="4341569"/>
            <a:ext cx="1589097" cy="2104445"/>
          </a:xfrm>
          <a:custGeom>
            <a:avLst/>
            <a:gdLst>
              <a:gd name="connsiteX0" fmla="*/ 0 w 1051560"/>
              <a:gd name="connsiteY0" fmla="*/ 0 h 1280160"/>
              <a:gd name="connsiteX1" fmla="*/ 662940 w 1051560"/>
              <a:gd name="connsiteY1" fmla="*/ 0 h 1280160"/>
              <a:gd name="connsiteX2" fmla="*/ 1051560 w 1051560"/>
              <a:gd name="connsiteY2" fmla="*/ 1280160 h 1280160"/>
              <a:gd name="connsiteX3" fmla="*/ 373380 w 1051560"/>
              <a:gd name="connsiteY3" fmla="*/ 1280160 h 1280160"/>
              <a:gd name="connsiteX4" fmla="*/ 0 w 1051560"/>
              <a:gd name="connsiteY4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" h="1280160">
                <a:moveTo>
                  <a:pt x="0" y="0"/>
                </a:moveTo>
                <a:lnTo>
                  <a:pt x="662940" y="0"/>
                </a:lnTo>
                <a:lnTo>
                  <a:pt x="1051560" y="1280160"/>
                </a:lnTo>
                <a:lnTo>
                  <a:pt x="373380" y="128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1FA199"/>
              </a:gs>
              <a:gs pos="0">
                <a:srgbClr val="1FA199"/>
              </a:gs>
              <a:gs pos="33000">
                <a:srgbClr val="02746E"/>
              </a:gs>
              <a:gs pos="66000">
                <a:srgbClr val="1FA1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531EC30-A7B1-4326-A78C-0BC8E6C7F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98">
            <a:off x="5499534" y="-907249"/>
            <a:ext cx="6588940" cy="775169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26B1365-A25A-4708-8196-6227E0EFA8FB}"/>
              </a:ext>
            </a:extLst>
          </p:cNvPr>
          <p:cNvSpPr txBox="1">
            <a:spLocks/>
          </p:cNvSpPr>
          <p:nvPr/>
        </p:nvSpPr>
        <p:spPr>
          <a:xfrm>
            <a:off x="474456" y="523016"/>
            <a:ext cx="3400858" cy="257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chemeClr val="bg1"/>
                </a:solidFill>
              </a:rPr>
              <a:t>15 </a:t>
            </a:r>
            <a:r>
              <a:rPr lang="ru-RU" sz="2400" b="1" dirty="0" smtClean="0">
                <a:solidFill>
                  <a:schemeClr val="bg1"/>
                </a:solidFill>
              </a:rPr>
              <a:t>апреля 2026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D842F54-8FCD-46A5-B991-7207EBEE4C42}"/>
              </a:ext>
            </a:extLst>
          </p:cNvPr>
          <p:cNvSpPr txBox="1">
            <a:spLocks/>
          </p:cNvSpPr>
          <p:nvPr/>
        </p:nvSpPr>
        <p:spPr>
          <a:xfrm>
            <a:off x="4300512" y="4910136"/>
            <a:ext cx="3919744" cy="967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err="1" smtClean="0">
                <a:solidFill>
                  <a:srgbClr val="026661"/>
                </a:solidFill>
                <a:latin typeface="Vela Sans Bd" pitchFamily="2" charset="0"/>
                <a:ea typeface="+mn-ea"/>
                <a:cs typeface="+mn-cs"/>
              </a:rPr>
              <a:t>Межпредметный</a:t>
            </a:r>
            <a:r>
              <a:rPr lang="ru-RU" sz="1800" dirty="0" smtClean="0">
                <a:solidFill>
                  <a:srgbClr val="026661"/>
                </a:solidFill>
                <a:latin typeface="Vela Sans Bd" pitchFamily="2" charset="0"/>
                <a:ea typeface="+mn-ea"/>
                <a:cs typeface="+mn-cs"/>
              </a:rPr>
              <a:t> семинар для  учителей химии, географии, биологии, математики, физики,  информатики </a:t>
            </a:r>
            <a:endParaRPr lang="ru-RU" sz="1800" dirty="0">
              <a:solidFill>
                <a:srgbClr val="026661"/>
              </a:solidFill>
              <a:latin typeface="Vela Sans Bd" pitchFamily="2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-4029"/>
            <a:ext cx="13906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3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02E2A30E-9D17-4825-8BA3-4F7079924086}"/>
              </a:ext>
            </a:extLst>
          </p:cNvPr>
          <p:cNvSpPr/>
          <p:nvPr/>
        </p:nvSpPr>
        <p:spPr>
          <a:xfrm>
            <a:off x="8327025" y="2520850"/>
            <a:ext cx="3724617" cy="417017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Комплексный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ru-RU" sz="1600" i="1" dirty="0"/>
              <a:t>оценка </a:t>
            </a:r>
            <a:r>
              <a:rPr lang="ru-RU" sz="1600" i="1" noProof="1"/>
              <a:t>предметных и метапредметных результатов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ru-RU" sz="1600" i="1" dirty="0"/>
              <a:t>комплекс оценочных процедур 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ru-RU" sz="1600" i="1" dirty="0"/>
              <a:t>разнообразные методы и формы оценки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ru-RU" sz="1600" i="1" dirty="0"/>
              <a:t>включение обучающихся в самостоятельную оценочную деятельность (самоанализ, самооценка, </a:t>
            </a:r>
            <a:r>
              <a:rPr lang="ru-RU" sz="1600" i="1" dirty="0" err="1"/>
              <a:t>взаимооценка</a:t>
            </a:r>
            <a:r>
              <a:rPr lang="ru-RU" sz="1600" i="1" dirty="0"/>
              <a:t>)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ru-RU" sz="1600" i="1" dirty="0"/>
              <a:t>мониторинг динамических показателей освоения умений и </a:t>
            </a:r>
            <a:r>
              <a:rPr lang="ru-RU" sz="1600" i="1" dirty="0" smtClean="0"/>
              <a:t>знаний</a:t>
            </a:r>
          </a:p>
          <a:p>
            <a:r>
              <a:rPr lang="ru-RU" sz="1600" i="1" dirty="0" smtClean="0">
                <a:solidFill>
                  <a:srgbClr val="FF0000"/>
                </a:solidFill>
              </a:rPr>
              <a:t>         Комплексный </a:t>
            </a:r>
            <a:r>
              <a:rPr lang="ru-RU" sz="1600" i="1" dirty="0">
                <a:solidFill>
                  <a:srgbClr val="FF0000"/>
                </a:solidFill>
              </a:rPr>
              <a:t>подход к оценке:</a:t>
            </a:r>
          </a:p>
          <a:p>
            <a:r>
              <a:rPr lang="ru-RU" sz="1600" i="1" dirty="0" smtClean="0">
                <a:solidFill>
                  <a:srgbClr val="FF0000"/>
                </a:solidFill>
              </a:rPr>
              <a:t>            ≈ </a:t>
            </a:r>
            <a:r>
              <a:rPr lang="ru-RU" sz="1600" i="1" dirty="0">
                <a:solidFill>
                  <a:srgbClr val="FF0000"/>
                </a:solidFill>
              </a:rPr>
              <a:t>70% предметных действий</a:t>
            </a:r>
          </a:p>
          <a:p>
            <a:r>
              <a:rPr lang="ru-RU" sz="1600" i="1" dirty="0" smtClean="0">
                <a:solidFill>
                  <a:srgbClr val="FF0000"/>
                </a:solidFill>
              </a:rPr>
              <a:t>                ≈ </a:t>
            </a:r>
            <a:r>
              <a:rPr lang="ru-RU" sz="1600" i="1" dirty="0">
                <a:solidFill>
                  <a:srgbClr val="FF0000"/>
                </a:solidFill>
              </a:rPr>
              <a:t>30% УУД и ФГ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endParaRPr lang="ru-RU" i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0340" y="315734"/>
            <a:ext cx="2427013" cy="1188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260" y="0"/>
            <a:ext cx="2427013" cy="1188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691" y="1027939"/>
            <a:ext cx="3823659" cy="32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tabLst>
                <a:tab pos="268288" algn="l"/>
              </a:tabLst>
            </a:pPr>
            <a:r>
              <a:rPr lang="ru-RU" sz="2000" dirty="0"/>
              <a:t>	</a:t>
            </a:r>
            <a:r>
              <a:rPr lang="ru-RU" sz="1600" i="1" dirty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9012" y="141853"/>
            <a:ext cx="9606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Система оценки достижения обучающимися планируемых результатов освоения ООП </a:t>
            </a:r>
            <a:endParaRPr lang="ru-RU" sz="30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210"/>
            <a:ext cx="12127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100" b="1" dirty="0">
                <a:solidFill>
                  <a:srgbClr val="026661"/>
                </a:solidFill>
                <a:latin typeface="Arial" panose="020B0604020202020204" pitchFamily="34" charset="0"/>
              </a:rPr>
              <a:t>Подходы к оценке образовательных достижений обучающихся</a:t>
            </a:r>
            <a:br>
              <a:rPr lang="ru-RU" sz="2100" b="1" dirty="0">
                <a:solidFill>
                  <a:srgbClr val="026661"/>
                </a:solidFill>
                <a:latin typeface="Arial" panose="020B0604020202020204" pitchFamily="34" charset="0"/>
              </a:rPr>
            </a:br>
            <a:r>
              <a:rPr lang="ru-RU" sz="2100" dirty="0" smtClean="0">
                <a:solidFill>
                  <a:srgbClr val="026661"/>
                </a:solidFill>
                <a:latin typeface="Arial" panose="020B0604020202020204" pitchFamily="34" charset="0"/>
              </a:rPr>
              <a:t>(</a:t>
            </a:r>
            <a:r>
              <a:rPr lang="ru-RU" sz="2100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приказы Минпросвещения России </a:t>
            </a:r>
            <a:r>
              <a:rPr lang="ru-RU" sz="2100" dirty="0" smtClean="0">
                <a:solidFill>
                  <a:srgbClr val="026661"/>
                </a:solidFill>
                <a:latin typeface="Arial" panose="020B0604020202020204" pitchFamily="34" charset="0"/>
              </a:rPr>
              <a:t>от </a:t>
            </a:r>
            <a:r>
              <a:rPr lang="ru-RU" sz="2100" dirty="0">
                <a:solidFill>
                  <a:srgbClr val="026661"/>
                </a:solidFill>
                <a:latin typeface="Arial" panose="020B0604020202020204" pitchFamily="34" charset="0"/>
              </a:rPr>
              <a:t>18.05.2023 № 370, от 18.05.2023 № 371, </a:t>
            </a:r>
            <a:r>
              <a:rPr lang="ru-RU" sz="2100" b="1" dirty="0" err="1">
                <a:solidFill>
                  <a:srgbClr val="C00000"/>
                </a:solidFill>
                <a:latin typeface="Arial" panose="020B0604020202020204" pitchFamily="34" charset="0"/>
              </a:rPr>
              <a:t>пп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</a:rPr>
              <a:t>. 18.6 – 18.10</a:t>
            </a:r>
            <a:r>
              <a:rPr lang="ru-RU" sz="2100" dirty="0">
                <a:solidFill>
                  <a:srgbClr val="02666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5" name="Прямоугольник: усеченные противолежащие углы 1">
            <a:extLst>
              <a:ext uri="{FF2B5EF4-FFF2-40B4-BE49-F238E27FC236}">
                <a16:creationId xmlns="" xmlns:a16="http://schemas.microsoft.com/office/drawing/2014/main" id="{9E18BB58-A378-4157-8ED9-D603CC5604D8}"/>
              </a:ext>
            </a:extLst>
          </p:cNvPr>
          <p:cNvSpPr/>
          <p:nvPr/>
        </p:nvSpPr>
        <p:spPr>
          <a:xfrm>
            <a:off x="131691" y="2520849"/>
            <a:ext cx="3724618" cy="417017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noProof="1">
                <a:solidFill>
                  <a:schemeClr val="bg1"/>
                </a:solidFill>
                <a:latin typeface="Arial" panose="020B0604020202020204" pitchFamily="34" charset="0"/>
              </a:rPr>
              <a:t>Системно-деятельностный</a:t>
            </a:r>
            <a:endParaRPr lang="ru-RU" b="1" noProof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/>
              <a:t>оценка способности обучающихся к решению учебно-познавательных и учебно-практических задач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i="1" dirty="0"/>
              <a:t>оценка уровня функциональной грамотности обучающихся</a:t>
            </a:r>
          </a:p>
          <a:p>
            <a:r>
              <a:rPr lang="ru-RU" dirty="0"/>
              <a:t>Обеспечивается содержанием и критериями оценки, в качестве которых выступают </a:t>
            </a:r>
            <a:r>
              <a:rPr lang="ru-RU" i="1" dirty="0">
                <a:solidFill>
                  <a:srgbClr val="C00000"/>
                </a:solidFill>
              </a:rPr>
              <a:t>планируемые результаты обучения, выраженные </a:t>
            </a:r>
            <a:r>
              <a:rPr lang="ru-RU" i="1" noProof="1">
                <a:solidFill>
                  <a:srgbClr val="C00000"/>
                </a:solidFill>
              </a:rPr>
              <a:t>в деятельностной </a:t>
            </a:r>
            <a:r>
              <a:rPr lang="ru-RU" i="1" dirty="0" smtClean="0">
                <a:solidFill>
                  <a:srgbClr val="C00000"/>
                </a:solidFill>
              </a:rPr>
              <a:t>форме </a:t>
            </a:r>
            <a:r>
              <a:rPr lang="ru-RU" dirty="0"/>
              <a:t>(п. 18.7 ФОП ООО)</a:t>
            </a:r>
            <a:endParaRPr lang="ru-RU" i="1" dirty="0">
              <a:solidFill>
                <a:srgbClr val="C00000"/>
              </a:solidFill>
            </a:endParaRPr>
          </a:p>
          <a:p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: усеченные противолежащие углы 1">
            <a:extLst>
              <a:ext uri="{FF2B5EF4-FFF2-40B4-BE49-F238E27FC236}">
                <a16:creationId xmlns="" xmlns:a16="http://schemas.microsoft.com/office/drawing/2014/main" id="{9E18BB58-A378-4157-8ED9-D603CC5604D8}"/>
              </a:ext>
            </a:extLst>
          </p:cNvPr>
          <p:cNvSpPr/>
          <p:nvPr/>
        </p:nvSpPr>
        <p:spPr>
          <a:xfrm>
            <a:off x="4229358" y="2520849"/>
            <a:ext cx="3724617" cy="417017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Уровневый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i="1" dirty="0"/>
              <a:t>основа для организации индивидуальной работы с обучающимися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i="1" dirty="0"/>
              <a:t>реализуется за счет фиксации различных уровней достижения обучающимися планируемых результатов (</a:t>
            </a:r>
            <a:r>
              <a:rPr lang="ru-RU" i="1" dirty="0">
                <a:solidFill>
                  <a:srgbClr val="C00000"/>
                </a:solidFill>
              </a:rPr>
              <a:t>базовый уровень, уровни выше и ниже базового</a:t>
            </a:r>
            <a:r>
              <a:rPr lang="ru-RU" i="1" dirty="0"/>
              <a:t>)</a:t>
            </a:r>
          </a:p>
          <a:p>
            <a:r>
              <a:rPr lang="ru-RU" dirty="0"/>
              <a:t>Является границей, отделяющей знание от незнания, </a:t>
            </a:r>
            <a:r>
              <a:rPr lang="ru-RU" i="1" dirty="0">
                <a:solidFill>
                  <a:srgbClr val="C00000"/>
                </a:solidFill>
              </a:rPr>
              <a:t>выступает достаточным для продолжения обучения и усвоения последующего материала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171" y="141853"/>
            <a:ext cx="1387904" cy="130307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8025319" y="5698799"/>
            <a:ext cx="4166680" cy="1031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i="1" dirty="0" smtClean="0">
              <a:solidFill>
                <a:srgbClr val="FF0000"/>
              </a:solidFill>
            </a:endParaRPr>
          </a:p>
          <a:p>
            <a:pPr lvl="0"/>
            <a:r>
              <a:rPr lang="ru-RU" sz="1600" i="1" dirty="0" smtClean="0">
                <a:solidFill>
                  <a:srgbClr val="FF0000"/>
                </a:solidFill>
              </a:rPr>
              <a:t>Комплексный подход к оценке:  ≈ 70% предметных  действий</a:t>
            </a:r>
            <a:endParaRPr lang="ru-RU" sz="1600" i="1" dirty="0">
              <a:solidFill>
                <a:srgbClr val="FF0000"/>
              </a:solidFill>
            </a:endParaRPr>
          </a:p>
          <a:p>
            <a:pPr lvl="0"/>
            <a:r>
              <a:rPr lang="ru-RU" sz="1600" i="1" dirty="0">
                <a:solidFill>
                  <a:srgbClr val="FF0000"/>
                </a:solidFill>
              </a:rPr>
              <a:t>                  ≈ 30% УУД и </a:t>
            </a:r>
            <a:r>
              <a:rPr lang="ru-RU" sz="1600" i="1" dirty="0" smtClean="0">
                <a:solidFill>
                  <a:srgbClr val="FF0000"/>
                </a:solidFill>
              </a:rPr>
              <a:t>ФГ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36736" r="7706" b="11622"/>
          <a:stretch/>
        </p:blipFill>
        <p:spPr bwMode="auto">
          <a:xfrm>
            <a:off x="48053" y="1304925"/>
            <a:ext cx="12143945" cy="559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79"/>
            <a:ext cx="12192000" cy="1302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285" y="330736"/>
            <a:ext cx="10164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Право школы на локальное «нормотворчество»</a:t>
            </a:r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845" y="0"/>
            <a:ext cx="13906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3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0340" y="315734"/>
            <a:ext cx="2427013" cy="1188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260" y="0"/>
            <a:ext cx="2427013" cy="1188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0896" y="2550795"/>
            <a:ext cx="278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  <a:latin typeface="Airport" panose="02000506020000020004" pitchFamily="2" charset="0"/>
              </a:rPr>
              <a:t>ПОВЕСТКА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691" y="1027939"/>
            <a:ext cx="3823659" cy="32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tabLst>
                <a:tab pos="268288" algn="l"/>
              </a:tabLst>
            </a:pPr>
            <a:r>
              <a:rPr lang="ru-RU" sz="2000" dirty="0">
                <a:solidFill>
                  <a:prstClr val="black"/>
                </a:solidFill>
              </a:rPr>
              <a:t>	</a:t>
            </a:r>
            <a:r>
              <a:rPr lang="ru-RU" sz="1600" i="1" dirty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692" y="489334"/>
            <a:ext cx="10573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prstClr val="white"/>
                </a:solidFill>
              </a:rPr>
              <a:t>НОРМАТИВНЫЕ  АКТЫ ОБРАЗОВАТЕЛЬНОЙ ОРГАНИЗАЦИИ</a:t>
            </a:r>
            <a:endParaRPr lang="ru-RU" sz="3000" i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513" y="1643210"/>
            <a:ext cx="114318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«Положение о ВСОКО»</a:t>
            </a:r>
          </a:p>
          <a:p>
            <a:pPr>
              <a:spcAft>
                <a:spcPts val="600"/>
              </a:spcAft>
            </a:pPr>
            <a:endParaRPr lang="ru-RU" noProof="1" smtClean="0">
              <a:solidFill>
                <a:srgbClr val="026661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«Положение о формах, периодичности, текущем контроле и промежуточной аттестации»</a:t>
            </a:r>
          </a:p>
          <a:p>
            <a:pPr>
              <a:spcAft>
                <a:spcPts val="600"/>
              </a:spcAft>
            </a:pPr>
            <a:endParaRPr lang="ru-RU" noProof="1" smtClean="0">
              <a:solidFill>
                <a:srgbClr val="026661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«Положение о фонде оценочных процедур»</a:t>
            </a:r>
          </a:p>
          <a:p>
            <a:pPr>
              <a:spcAft>
                <a:spcPts val="600"/>
              </a:spcAft>
            </a:pPr>
            <a:endParaRPr lang="ru-RU" noProof="1" smtClean="0">
              <a:solidFill>
                <a:srgbClr val="026661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«Положение о портфолио обучающегося»</a:t>
            </a:r>
          </a:p>
          <a:p>
            <a:pPr>
              <a:spcAft>
                <a:spcPts val="600"/>
              </a:spcAft>
            </a:pPr>
            <a:endParaRPr lang="ru-RU" noProof="1" smtClean="0">
              <a:solidFill>
                <a:srgbClr val="026661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Приказы о проведении оценочных процедур (ВПР, КР, диагностика)</a:t>
            </a:r>
          </a:p>
          <a:p>
            <a:endParaRPr lang="ru-RU" noProof="1" smtClean="0">
              <a:solidFill>
                <a:srgbClr val="026661"/>
              </a:solidFill>
              <a:latin typeface="Arial" panose="020B0604020202020204" pitchFamily="34" charset="0"/>
            </a:endParaRPr>
          </a:p>
          <a:p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Актуализация локальных актов  на текущий учебный год</a:t>
            </a:r>
            <a:endParaRPr lang="ru-RU" sz="2200" dirty="0">
              <a:solidFill>
                <a:srgbClr val="026661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35040" y="1716388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22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64296" y="2410979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34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605871" y="3811469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37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73989" y="3137037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43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25345" y="4502054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26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64294" y="5139308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29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37" y="101093"/>
            <a:ext cx="13906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5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7771224" y="3848989"/>
            <a:ext cx="3630821" cy="1536916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b="1" dirty="0">
              <a:solidFill>
                <a:srgbClr val="02746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DFCDB92-FF37-3B67-C737-B6A1AC5D1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668" y="52656"/>
            <a:ext cx="992831" cy="1345838"/>
          </a:xfrm>
          <a:prstGeom prst="rect">
            <a:avLst/>
          </a:prstGeom>
        </p:spPr>
      </p:pic>
      <p:sp>
        <p:nvSpPr>
          <p:cNvPr id="145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820409" y="3848989"/>
            <a:ext cx="3630821" cy="1536916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</p:txBody>
      </p:sp>
      <p:sp>
        <p:nvSpPr>
          <p:cNvPr id="146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820409" y="3217955"/>
            <a:ext cx="3630821" cy="505458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 smtClean="0"/>
              <a:t>Диагностическая </a:t>
            </a:r>
            <a:endParaRPr lang="ru-RU" sz="1400" b="1" dirty="0" smtClean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smtClean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Inte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246" y="3908577"/>
            <a:ext cx="3631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746E"/>
                </a:solidFill>
              </a:rPr>
              <a:t>Способствует выявлению и осознанию педагогом и обучающимся существующих проблем в обучении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76226" y="105965"/>
            <a:ext cx="95753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Текущее оценивание </a:t>
            </a:r>
            <a:r>
              <a:rPr lang="ru-RU" sz="2800" b="1" dirty="0">
                <a:solidFill>
                  <a:schemeClr val="bg1"/>
                </a:solidFill>
              </a:rPr>
              <a:t>- о</a:t>
            </a:r>
            <a:r>
              <a:rPr lang="ru-RU" sz="2800" b="1" dirty="0" smtClean="0">
                <a:solidFill>
                  <a:schemeClr val="bg1"/>
                </a:solidFill>
              </a:rPr>
              <a:t>ценка </a:t>
            </a:r>
            <a:r>
              <a:rPr lang="ru-RU" sz="2800" b="1" dirty="0">
                <a:solidFill>
                  <a:schemeClr val="bg1"/>
                </a:solidFill>
              </a:rPr>
              <a:t>индивидуального продвижения обучающегося в освоении программы учебного предмета</a:t>
            </a:r>
          </a:p>
          <a:p>
            <a:endParaRPr lang="ru-RU" sz="3000" i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420D0CD-3497-4D31-B321-8813E75E8D4C}"/>
              </a:ext>
            </a:extLst>
          </p:cNvPr>
          <p:cNvSpPr txBox="1"/>
          <p:nvPr/>
        </p:nvSpPr>
        <p:spPr>
          <a:xfrm>
            <a:off x="560718" y="1671637"/>
            <a:ext cx="112919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026661"/>
                </a:solidFill>
                <a:latin typeface="Arial" panose="020B0604020202020204" pitchFamily="34" charset="0"/>
              </a:rPr>
              <a:t>Объектом текущей оценки </a:t>
            </a:r>
            <a:r>
              <a:rPr lang="ru-RU" sz="2100" dirty="0">
                <a:solidFill>
                  <a:srgbClr val="026661"/>
                </a:solidFill>
                <a:latin typeface="Arial" panose="020B0604020202020204" pitchFamily="34" charset="0"/>
              </a:rPr>
              <a:t>являются</a:t>
            </a:r>
            <a:r>
              <a:rPr lang="ru-RU" sz="2100" b="1" dirty="0">
                <a:solidFill>
                  <a:srgbClr val="026661"/>
                </a:solidFill>
                <a:latin typeface="Arial" panose="020B0604020202020204" pitchFamily="34" charset="0"/>
              </a:rPr>
              <a:t> тематические планируемые </a:t>
            </a:r>
            <a:r>
              <a:rPr lang="ru-RU" sz="2100" b="1" dirty="0" smtClean="0">
                <a:solidFill>
                  <a:srgbClr val="026661"/>
                </a:solidFill>
                <a:latin typeface="Arial" panose="020B0604020202020204" pitchFamily="34" charset="0"/>
              </a:rPr>
              <a:t>результаты,</a:t>
            </a:r>
            <a:r>
              <a:rPr lang="ru-RU" dirty="0" smtClean="0"/>
              <a:t> </a:t>
            </a:r>
            <a:r>
              <a:rPr lang="ru-RU" sz="2100" dirty="0">
                <a:solidFill>
                  <a:srgbClr val="026661"/>
                </a:solidFill>
                <a:latin typeface="Arial" panose="020B0604020202020204" pitchFamily="34" charset="0"/>
              </a:rPr>
              <a:t>этапы освоения которых зафиксированы </a:t>
            </a:r>
            <a:r>
              <a:rPr lang="ru-RU" sz="2100" b="1" dirty="0">
                <a:solidFill>
                  <a:srgbClr val="026661"/>
                </a:solidFill>
                <a:latin typeface="Arial" panose="020B0604020202020204" pitchFamily="34" charset="0"/>
              </a:rPr>
              <a:t>в тематическом планировании по учебному </a:t>
            </a:r>
            <a:r>
              <a:rPr lang="ru-RU" sz="2100" b="1" dirty="0" smtClean="0">
                <a:solidFill>
                  <a:srgbClr val="026661"/>
                </a:solidFill>
                <a:latin typeface="Arial" panose="020B0604020202020204" pitchFamily="34" charset="0"/>
              </a:rPr>
              <a:t>предмету</a:t>
            </a:r>
            <a:endParaRPr lang="ru-RU" sz="2100" dirty="0">
              <a:solidFill>
                <a:srgbClr val="026661"/>
              </a:solidFill>
              <a:latin typeface="Arial" panose="020B0604020202020204" pitchFamily="34" charset="0"/>
            </a:endParaRPr>
          </a:p>
        </p:txBody>
      </p:sp>
      <p:sp>
        <p:nvSpPr>
          <p:cNvPr id="60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7702213" y="3193365"/>
            <a:ext cx="3630821" cy="505458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 smtClean="0"/>
              <a:t>Формирующая </a:t>
            </a:r>
            <a:endParaRPr lang="ru-RU" sz="1400" b="1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Int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093" y="2583947"/>
            <a:ext cx="470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26661"/>
                </a:solidFill>
                <a:latin typeface="Arial" panose="020B0604020202020204" pitchFamily="34" charset="0"/>
              </a:rPr>
              <a:t>Текущая </a:t>
            </a:r>
            <a:r>
              <a:rPr lang="ru-RU" sz="2400" b="1" dirty="0" smtClean="0">
                <a:solidFill>
                  <a:srgbClr val="026661"/>
                </a:solidFill>
                <a:latin typeface="Arial" panose="020B0604020202020204" pitchFamily="34" charset="0"/>
              </a:rPr>
              <a:t>оценка может быть: </a:t>
            </a:r>
            <a:endParaRPr lang="ru-RU" sz="2400" b="1" dirty="0">
              <a:solidFill>
                <a:srgbClr val="026661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5318" y="3957821"/>
            <a:ext cx="34777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1" dirty="0" smtClean="0">
                <a:solidFill>
                  <a:srgbClr val="02746E"/>
                </a:solidFill>
              </a:rPr>
              <a:t>Поддерживающая </a:t>
            </a:r>
            <a:r>
              <a:rPr lang="ru-RU" b="1" dirty="0">
                <a:solidFill>
                  <a:srgbClr val="02746E"/>
                </a:solidFill>
              </a:rPr>
              <a:t>и </a:t>
            </a:r>
            <a:r>
              <a:rPr lang="ru-RU" b="1" dirty="0" smtClean="0">
                <a:solidFill>
                  <a:srgbClr val="02746E"/>
                </a:solidFill>
              </a:rPr>
              <a:t>направляющая </a:t>
            </a:r>
            <a:r>
              <a:rPr lang="ru-RU" b="1" dirty="0">
                <a:solidFill>
                  <a:srgbClr val="02746E"/>
                </a:solidFill>
              </a:rPr>
              <a:t>усилия обучающегося, </a:t>
            </a:r>
            <a:r>
              <a:rPr lang="ru-RU" b="1" dirty="0" smtClean="0">
                <a:solidFill>
                  <a:srgbClr val="02746E"/>
                </a:solidFill>
              </a:rPr>
              <a:t>включает </a:t>
            </a:r>
            <a:r>
              <a:rPr lang="ru-RU" b="1" dirty="0">
                <a:solidFill>
                  <a:srgbClr val="02746E"/>
                </a:solidFill>
              </a:rPr>
              <a:t>его в самостоятельную оценочную </a:t>
            </a:r>
            <a:r>
              <a:rPr lang="ru-RU" b="1" dirty="0" smtClean="0">
                <a:solidFill>
                  <a:srgbClr val="02746E"/>
                </a:solidFill>
              </a:rPr>
              <a:t>деятельность</a:t>
            </a:r>
            <a:endParaRPr lang="ru-RU" b="1" dirty="0">
              <a:solidFill>
                <a:srgbClr val="02746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2386" y="4236180"/>
            <a:ext cx="30698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26661"/>
                </a:solidFill>
                <a:latin typeface="Arial" panose="020B0604020202020204" pitchFamily="34" charset="0"/>
              </a:rPr>
              <a:t>Результаты текущей </a:t>
            </a:r>
            <a:r>
              <a:rPr lang="ru-RU" sz="1500" dirty="0">
                <a:solidFill>
                  <a:srgbClr val="026661"/>
                </a:solidFill>
                <a:latin typeface="Arial" panose="020B0604020202020204" pitchFamily="34" charset="0"/>
              </a:rPr>
              <a:t>оценки –основа </a:t>
            </a:r>
            <a:r>
              <a:rPr lang="ru-RU" sz="1500" dirty="0" smtClean="0">
                <a:solidFill>
                  <a:srgbClr val="026661"/>
                </a:solidFill>
                <a:latin typeface="Arial" panose="020B0604020202020204" pitchFamily="34" charset="0"/>
              </a:rPr>
              <a:t>для индивидуализации </a:t>
            </a:r>
            <a:r>
              <a:rPr lang="ru-RU" sz="1500" dirty="0">
                <a:solidFill>
                  <a:srgbClr val="026661"/>
                </a:solidFill>
                <a:latin typeface="Arial" panose="020B0604020202020204" pitchFamily="34" charset="0"/>
              </a:rPr>
              <a:t>учебного процесса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70274" y="3276417"/>
            <a:ext cx="2693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2746E"/>
                </a:solidFill>
              </a:rPr>
              <a:t>Пункт 18.27 </a:t>
            </a:r>
            <a:r>
              <a:rPr lang="ru-RU" sz="2000" b="1" dirty="0">
                <a:solidFill>
                  <a:srgbClr val="02746E"/>
                </a:solidFill>
              </a:rPr>
              <a:t>ФОП </a:t>
            </a:r>
            <a:r>
              <a:rPr lang="ru-RU" sz="2000" b="1" dirty="0" smtClean="0">
                <a:solidFill>
                  <a:srgbClr val="02746E"/>
                </a:solidFill>
              </a:rPr>
              <a:t>ООО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2317" y="5536071"/>
            <a:ext cx="8031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26661"/>
                </a:solidFill>
                <a:latin typeface="Arial" panose="020B0604020202020204" pitchFamily="34" charset="0"/>
              </a:rPr>
              <a:t>Устные </a:t>
            </a:r>
            <a:r>
              <a:rPr lang="ru-RU" sz="1600" i="1" dirty="0">
                <a:solidFill>
                  <a:srgbClr val="026661"/>
                </a:solidFill>
                <a:latin typeface="Arial" panose="020B0604020202020204" pitchFamily="34" charset="0"/>
              </a:rPr>
              <a:t>и письменные опросы, практические работы, творческие работы, индивидуальные и групповые формы, само- и </a:t>
            </a:r>
            <a:r>
              <a:rPr lang="ru-RU" sz="1600" i="1" noProof="1" smtClean="0">
                <a:solidFill>
                  <a:srgbClr val="026661"/>
                </a:solidFill>
                <a:latin typeface="Arial" panose="020B0604020202020204" pitchFamily="34" charset="0"/>
              </a:rPr>
              <a:t>взаимооценка, рефлексия, листы продвижения и др. с учетом особенностей учебного </a:t>
            </a:r>
            <a:r>
              <a:rPr lang="ru-RU" sz="1600" i="1" dirty="0" smtClean="0">
                <a:solidFill>
                  <a:srgbClr val="026661"/>
                </a:solidFill>
                <a:latin typeface="Arial" panose="020B0604020202020204" pitchFamily="34" charset="0"/>
              </a:rPr>
              <a:t>предмета </a:t>
            </a:r>
            <a:endParaRPr lang="ru-RU" sz="1600" i="1" dirty="0">
              <a:solidFill>
                <a:srgbClr val="026661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99" y="95417"/>
            <a:ext cx="1387904" cy="130307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4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38972" r="8083" b="29954"/>
          <a:stretch/>
        </p:blipFill>
        <p:spPr bwMode="auto">
          <a:xfrm>
            <a:off x="-47032" y="0"/>
            <a:ext cx="122390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561" y="143517"/>
            <a:ext cx="13843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0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7" t="28688" r="7958" b="13411"/>
          <a:stretch/>
        </p:blipFill>
        <p:spPr bwMode="auto">
          <a:xfrm>
            <a:off x="0" y="1523499"/>
            <a:ext cx="12192000" cy="537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99" y="95417"/>
            <a:ext cx="1387904" cy="130307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6225" y="261113"/>
            <a:ext cx="95753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ЧТО ТАКОЕ ФОРМИРУЮЩЕЕ ОЦЕНИВАНИЕ?</a:t>
            </a:r>
            <a:endParaRPr lang="ru-RU" sz="2800" b="1" dirty="0">
              <a:solidFill>
                <a:schemeClr val="bg1"/>
              </a:solidFill>
            </a:endParaRPr>
          </a:p>
          <a:p>
            <a:endParaRPr lang="ru-RU" sz="3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9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5" t="22204" r="8334" b="21237"/>
          <a:stretch/>
        </p:blipFill>
        <p:spPr bwMode="auto">
          <a:xfrm>
            <a:off x="-1766" y="17001"/>
            <a:ext cx="12193766" cy="684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751" y="114061"/>
            <a:ext cx="139541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47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2205" r="8083" b="20118"/>
          <a:stretch/>
        </p:blipFill>
        <p:spPr bwMode="auto">
          <a:xfrm>
            <a:off x="68094" y="1503696"/>
            <a:ext cx="12123906" cy="535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21" y="0"/>
            <a:ext cx="12269821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483" y="100805"/>
            <a:ext cx="139541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9012" y="141853"/>
            <a:ext cx="9606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КЛАССИФИКАЦИЯ ТЕХНИК ФОРМИРУЮЩЕГО ОЦЕНИВАНИЯ</a:t>
            </a:r>
            <a:endParaRPr lang="ru-RU" sz="3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7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 t="21311" r="8209" b="21906"/>
          <a:stretch/>
        </p:blipFill>
        <p:spPr bwMode="auto">
          <a:xfrm>
            <a:off x="1" y="1"/>
            <a:ext cx="121651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46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32935" r="7581" b="11846"/>
          <a:stretch/>
        </p:blipFill>
        <p:spPr bwMode="auto">
          <a:xfrm>
            <a:off x="-13230" y="1504235"/>
            <a:ext cx="12191999" cy="534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99" y="95417"/>
            <a:ext cx="1387904" cy="130307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6225" y="261113"/>
            <a:ext cx="95753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ФОРМИРУЮЩЕЕ И ДИАГНОСТИЧЕСКОЕ ОЦЕНИВАНИЕ</a:t>
            </a:r>
            <a:endParaRPr lang="ru-RU" sz="2800" b="1" dirty="0">
              <a:solidFill>
                <a:schemeClr val="bg1"/>
              </a:solidFill>
            </a:endParaRPr>
          </a:p>
          <a:p>
            <a:endParaRPr lang="ru-RU" sz="3000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829" y="4630366"/>
            <a:ext cx="113716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ОЦЕНИВАНИЕ ДЛЯ ОБУЧЕНИЯ Б И ОЦЕНИВАНИЕ ОБУЧЕНИЯ 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ЭТО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 ДВА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КРЫЛА</a:t>
            </a:r>
            <a:endParaRPr lang="ru-RU" sz="1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5695545" y="-471792"/>
            <a:ext cx="564204" cy="104377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7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8" t="21984" r="7669" b="10303"/>
          <a:stretch/>
        </p:blipFill>
        <p:spPr bwMode="auto">
          <a:xfrm>
            <a:off x="0" y="1424448"/>
            <a:ext cx="12192000" cy="543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95"/>
            <a:ext cx="12192000" cy="1501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Федеральный закон от 29.12. 2012  № 273 –</a:t>
            </a:r>
            <a:r>
              <a:rPr lang="ru-RU" sz="3200" b="1" dirty="0" smtClean="0">
                <a:solidFill>
                  <a:schemeClr val="bg1"/>
                </a:solidFill>
              </a:rPr>
              <a:t>ФЗ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«Об </a:t>
            </a:r>
            <a:r>
              <a:rPr lang="ru-RU" sz="3200" b="1" dirty="0">
                <a:solidFill>
                  <a:schemeClr val="bg1"/>
                </a:solidFill>
              </a:rPr>
              <a:t>образовании в Российской Федерации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r>
              <a:rPr lang="ru-RU" sz="2200" b="1" dirty="0">
                <a:solidFill>
                  <a:srgbClr val="026661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Статья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2. Основные понятия, используемые в настоящем Федеральном законе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096" y="0"/>
            <a:ext cx="1387904" cy="130307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21" y="0"/>
            <a:ext cx="12269821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759" y="100805"/>
            <a:ext cx="139541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9012" y="141853"/>
            <a:ext cx="9606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Новизна требований к системе оценивания в связи с введением ФООП</a:t>
            </a:r>
            <a:endParaRPr lang="ru-RU" sz="3000" i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0" t="30700" r="7832" b="14082"/>
          <a:stretch/>
        </p:blipFill>
        <p:spPr bwMode="auto">
          <a:xfrm>
            <a:off x="0" y="1504432"/>
            <a:ext cx="12192000" cy="44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Inter"/>
              </a:rPr>
              <a:t>Информационно-методические письма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0000"/>
                </a:solidFill>
                <a:latin typeface="Inter"/>
              </a:rPr>
              <a:t>об </a:t>
            </a:r>
            <a:r>
              <a:rPr lang="ru-RU" b="1" dirty="0">
                <a:solidFill>
                  <a:srgbClr val="000000"/>
                </a:solidFill>
                <a:latin typeface="Inter"/>
              </a:rPr>
              <a:t>особенностях преподавания </a:t>
            </a:r>
            <a:r>
              <a:rPr lang="ru-RU" b="1" dirty="0" smtClean="0">
                <a:solidFill>
                  <a:srgbClr val="000000"/>
                </a:solidFill>
                <a:latin typeface="Inter"/>
              </a:rPr>
              <a:t>учебных  предметов  в </a:t>
            </a:r>
            <a:r>
              <a:rPr lang="ru-RU" b="1" dirty="0">
                <a:solidFill>
                  <a:srgbClr val="000000"/>
                </a:solidFill>
                <a:latin typeface="Inter"/>
              </a:rPr>
              <a:t>2025/2026 учебном </a:t>
            </a:r>
            <a:r>
              <a:rPr lang="ru-RU" b="1" dirty="0" smtClean="0">
                <a:solidFill>
                  <a:srgbClr val="000000"/>
                </a:solidFill>
                <a:latin typeface="Inter"/>
              </a:rPr>
              <a:t>году – </a:t>
            </a:r>
            <a:r>
              <a:rPr lang="ru-RU" b="1" i="1" dirty="0" smtClean="0">
                <a:solidFill>
                  <a:srgbClr val="000000"/>
                </a:solidFill>
                <a:latin typeface="Inter"/>
              </a:rPr>
              <a:t>Единое содержание общего образования</a:t>
            </a:r>
            <a:r>
              <a:rPr lang="ru-RU" b="1" dirty="0" smtClean="0">
                <a:solidFill>
                  <a:srgbClr val="000000"/>
                </a:solidFill>
                <a:latin typeface="Inter"/>
              </a:rPr>
              <a:t>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://edsoo.ru/mr-nachalnaya-shkola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89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45998" y="5890232"/>
            <a:ext cx="2458527" cy="666685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1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30735" y="3947395"/>
            <a:ext cx="2458527" cy="841440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DFCDB92-FF37-3B67-C737-B6A1AC5D1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668" y="52656"/>
            <a:ext cx="992831" cy="1345838"/>
          </a:xfrm>
          <a:prstGeom prst="rect">
            <a:avLst/>
          </a:prstGeom>
        </p:spPr>
      </p:pic>
      <p:sp>
        <p:nvSpPr>
          <p:cNvPr id="145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23161" y="2114860"/>
            <a:ext cx="2458527" cy="731139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46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409075" y="2188392"/>
            <a:ext cx="2301848" cy="583972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>
                <a:solidFill>
                  <a:prstClr val="white"/>
                </a:solidFill>
              </a:rPr>
              <a:t>Стартовая диагностика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Inter"/>
            </a:endParaRPr>
          </a:p>
        </p:txBody>
      </p:sp>
      <p:sp>
        <p:nvSpPr>
          <p:cNvPr id="90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9415298" y="2116843"/>
            <a:ext cx="2572561" cy="787339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2746E"/>
                </a:solidFill>
              </a:rPr>
              <a:t>Тестирование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2746E"/>
                </a:solidFill>
              </a:rPr>
              <a:t>Самостоятельная работа  Тематическая проверочная работа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C00000"/>
                </a:solidFill>
              </a:rPr>
              <a:t>Др. ???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02746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2938" y="2048095"/>
            <a:ext cx="5602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746E"/>
                </a:solidFill>
              </a:rPr>
              <a:t>Оценка готовности к изучению отдельных учебных предметов. Результаты стартовой диагностики являются основанием для корректировки учебных программ и индивидуализации учебного процесса</a:t>
            </a:r>
          </a:p>
        </p:txBody>
      </p:sp>
      <p:grpSp>
        <p:nvGrpSpPr>
          <p:cNvPr id="102" name="Группа 101">
            <a:extLst>
              <a:ext uri="{FF2B5EF4-FFF2-40B4-BE49-F238E27FC236}">
                <a16:creationId xmlns="" xmlns:a16="http://schemas.microsoft.com/office/drawing/2014/main" id="{D01DB1D9-B47F-450D-BFA4-E19D2EB475ED}"/>
              </a:ext>
            </a:extLst>
          </p:cNvPr>
          <p:cNvGrpSpPr/>
          <p:nvPr/>
        </p:nvGrpSpPr>
        <p:grpSpPr>
          <a:xfrm>
            <a:off x="3274560" y="2027208"/>
            <a:ext cx="5735625" cy="1026488"/>
            <a:chOff x="5548158" y="3708901"/>
            <a:chExt cx="1376464" cy="489969"/>
          </a:xfrm>
          <a:solidFill>
            <a:srgbClr val="E3A945"/>
          </a:solidFill>
        </p:grpSpPr>
        <p:sp>
          <p:nvSpPr>
            <p:cNvPr id="151" name="Рисунок 229">
              <a:extLst>
                <a:ext uri="{FF2B5EF4-FFF2-40B4-BE49-F238E27FC236}">
                  <a16:creationId xmlns="" xmlns:a16="http://schemas.microsoft.com/office/drawing/2014/main" id="{1DA5B68B-DF10-429B-A35E-68DF7361910B}"/>
                </a:ext>
              </a:extLst>
            </p:cNvPr>
            <p:cNvSpPr/>
            <p:nvPr/>
          </p:nvSpPr>
          <p:spPr>
            <a:xfrm>
              <a:off x="5551751" y="3996711"/>
              <a:ext cx="25829" cy="178202"/>
            </a:xfrm>
            <a:custGeom>
              <a:avLst/>
              <a:gdLst>
                <a:gd name="connsiteX0" fmla="*/ 50034 w 50033"/>
                <a:gd name="connsiteY0" fmla="*/ 33584 h 178202"/>
                <a:gd name="connsiteX1" fmla="*/ 43180 w 50033"/>
                <a:gd name="connsiteY1" fmla="*/ 178203 h 178202"/>
                <a:gd name="connsiteX2" fmla="*/ 0 w 50033"/>
                <a:gd name="connsiteY2" fmla="*/ 144618 h 178202"/>
                <a:gd name="connsiteX3" fmla="*/ 6625 w 50033"/>
                <a:gd name="connsiteY3" fmla="*/ 0 h 178202"/>
                <a:gd name="connsiteX4" fmla="*/ 49805 w 50033"/>
                <a:gd name="connsiteY4" fmla="*/ 33584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3" h="178202">
                  <a:moveTo>
                    <a:pt x="50034" y="33584"/>
                  </a:moveTo>
                  <a:lnTo>
                    <a:pt x="43180" y="178203"/>
                  </a:lnTo>
                  <a:lnTo>
                    <a:pt x="0" y="144618"/>
                  </a:lnTo>
                  <a:cubicBezTo>
                    <a:pt x="2285" y="96412"/>
                    <a:pt x="4569" y="48206"/>
                    <a:pt x="6625" y="0"/>
                  </a:cubicBezTo>
                  <a:lnTo>
                    <a:pt x="49805" y="33584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" name="Рисунок 229">
              <a:extLst>
                <a:ext uri="{FF2B5EF4-FFF2-40B4-BE49-F238E27FC236}">
                  <a16:creationId xmlns="" xmlns:a16="http://schemas.microsoft.com/office/drawing/2014/main" id="{AFDA496E-234A-42B8-B56E-0359CBBA4AFA}"/>
                </a:ext>
              </a:extLst>
            </p:cNvPr>
            <p:cNvSpPr/>
            <p:nvPr/>
          </p:nvSpPr>
          <p:spPr>
            <a:xfrm>
              <a:off x="5584747" y="4145944"/>
              <a:ext cx="128939" cy="52926"/>
            </a:xfrm>
            <a:custGeom>
              <a:avLst/>
              <a:gdLst>
                <a:gd name="connsiteX0" fmla="*/ 144162 w 179573"/>
                <a:gd name="connsiteY0" fmla="*/ 0 h 55060"/>
                <a:gd name="connsiteX1" fmla="*/ 0 w 179573"/>
                <a:gd name="connsiteY1" fmla="*/ 13479 h 55060"/>
                <a:gd name="connsiteX2" fmla="*/ 35412 w 179573"/>
                <a:gd name="connsiteY2" fmla="*/ 55060 h 55060"/>
                <a:gd name="connsiteX3" fmla="*/ 179574 w 179573"/>
                <a:gd name="connsiteY3" fmla="*/ 41809 h 55060"/>
                <a:gd name="connsiteX4" fmla="*/ 144162 w 179573"/>
                <a:gd name="connsiteY4" fmla="*/ 228 h 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73" h="55060">
                  <a:moveTo>
                    <a:pt x="144162" y="0"/>
                  </a:moveTo>
                  <a:lnTo>
                    <a:pt x="0" y="13479"/>
                  </a:lnTo>
                  <a:lnTo>
                    <a:pt x="35412" y="55060"/>
                  </a:lnTo>
                  <a:cubicBezTo>
                    <a:pt x="83390" y="50719"/>
                    <a:pt x="131596" y="46150"/>
                    <a:pt x="179574" y="41809"/>
                  </a:cubicBezTo>
                  <a:lnTo>
                    <a:pt x="144162" y="228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" name="Рисунок 229">
              <a:extLst>
                <a:ext uri="{FF2B5EF4-FFF2-40B4-BE49-F238E27FC236}">
                  <a16:creationId xmlns="" xmlns:a16="http://schemas.microsoft.com/office/drawing/2014/main" id="{16B82C2D-D168-4801-B7F9-CE8FF2604BCC}"/>
                </a:ext>
              </a:extLst>
            </p:cNvPr>
            <p:cNvSpPr/>
            <p:nvPr/>
          </p:nvSpPr>
          <p:spPr>
            <a:xfrm>
              <a:off x="6755824" y="4142978"/>
              <a:ext cx="134042" cy="55892"/>
            </a:xfrm>
            <a:custGeom>
              <a:avLst/>
              <a:gdLst>
                <a:gd name="connsiteX0" fmla="*/ 37925 w 180944"/>
                <a:gd name="connsiteY0" fmla="*/ 0 h 61457"/>
                <a:gd name="connsiteX1" fmla="*/ 180944 w 180944"/>
                <a:gd name="connsiteY1" fmla="*/ 22161 h 61457"/>
                <a:gd name="connsiteX2" fmla="*/ 143019 w 180944"/>
                <a:gd name="connsiteY2" fmla="*/ 61457 h 61457"/>
                <a:gd name="connsiteX3" fmla="*/ 0 w 180944"/>
                <a:gd name="connsiteY3" fmla="*/ 39296 h 61457"/>
                <a:gd name="connsiteX4" fmla="*/ 37925 w 180944"/>
                <a:gd name="connsiteY4" fmla="*/ 0 h 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4" h="61457">
                  <a:moveTo>
                    <a:pt x="37925" y="0"/>
                  </a:moveTo>
                  <a:lnTo>
                    <a:pt x="180944" y="22161"/>
                  </a:lnTo>
                  <a:cubicBezTo>
                    <a:pt x="168379" y="35184"/>
                    <a:pt x="155585" y="48435"/>
                    <a:pt x="143019" y="61457"/>
                  </a:cubicBezTo>
                  <a:cubicBezTo>
                    <a:pt x="95270" y="54146"/>
                    <a:pt x="47749" y="46607"/>
                    <a:pt x="0" y="39296"/>
                  </a:cubicBezTo>
                  <a:lnTo>
                    <a:pt x="37925" y="0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" name="Рисунок 229">
              <a:extLst>
                <a:ext uri="{FF2B5EF4-FFF2-40B4-BE49-F238E27FC236}">
                  <a16:creationId xmlns="" xmlns:a16="http://schemas.microsoft.com/office/drawing/2014/main" id="{7A684905-84A6-49CB-BE8F-11E7F56349E3}"/>
                </a:ext>
              </a:extLst>
            </p:cNvPr>
            <p:cNvSpPr/>
            <p:nvPr/>
          </p:nvSpPr>
          <p:spPr>
            <a:xfrm>
              <a:off x="6892860" y="3983690"/>
              <a:ext cx="26170" cy="175689"/>
            </a:xfrm>
            <a:custGeom>
              <a:avLst/>
              <a:gdLst>
                <a:gd name="connsiteX0" fmla="*/ 2056 w 47063"/>
                <a:gd name="connsiteY0" fmla="*/ 31071 h 175689"/>
                <a:gd name="connsiteX1" fmla="*/ 0 w 47063"/>
                <a:gd name="connsiteY1" fmla="*/ 175690 h 175689"/>
                <a:gd name="connsiteX2" fmla="*/ 45008 w 47063"/>
                <a:gd name="connsiteY2" fmla="*/ 144847 h 175689"/>
                <a:gd name="connsiteX3" fmla="*/ 47064 w 47063"/>
                <a:gd name="connsiteY3" fmla="*/ 0 h 175689"/>
                <a:gd name="connsiteX4" fmla="*/ 2056 w 47063"/>
                <a:gd name="connsiteY4" fmla="*/ 30843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3" h="175689">
                  <a:moveTo>
                    <a:pt x="2056" y="31071"/>
                  </a:moveTo>
                  <a:lnTo>
                    <a:pt x="0" y="175690"/>
                  </a:lnTo>
                  <a:lnTo>
                    <a:pt x="45008" y="144847"/>
                  </a:lnTo>
                  <a:cubicBezTo>
                    <a:pt x="45693" y="96641"/>
                    <a:pt x="46378" y="48435"/>
                    <a:pt x="47064" y="0"/>
                  </a:cubicBezTo>
                  <a:lnTo>
                    <a:pt x="2056" y="30843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" name="Рисунок 229">
              <a:extLst>
                <a:ext uri="{FF2B5EF4-FFF2-40B4-BE49-F238E27FC236}">
                  <a16:creationId xmlns="" xmlns:a16="http://schemas.microsoft.com/office/drawing/2014/main" id="{7DB929F5-B39C-4E6D-A1F1-2A12C48A7C22}"/>
                </a:ext>
              </a:extLst>
            </p:cNvPr>
            <p:cNvSpPr/>
            <p:nvPr/>
          </p:nvSpPr>
          <p:spPr>
            <a:xfrm>
              <a:off x="6885692" y="3756086"/>
              <a:ext cx="38930" cy="161827"/>
            </a:xfrm>
            <a:custGeom>
              <a:avLst/>
              <a:gdLst>
                <a:gd name="connsiteX0" fmla="*/ 0 w 50033"/>
                <a:gd name="connsiteY0" fmla="*/ 144618 h 178202"/>
                <a:gd name="connsiteX1" fmla="*/ 6854 w 50033"/>
                <a:gd name="connsiteY1" fmla="*/ 0 h 178202"/>
                <a:gd name="connsiteX2" fmla="*/ 50034 w 50033"/>
                <a:gd name="connsiteY2" fmla="*/ 33584 h 178202"/>
                <a:gd name="connsiteX3" fmla="*/ 43408 w 50033"/>
                <a:gd name="connsiteY3" fmla="*/ 178203 h 178202"/>
                <a:gd name="connsiteX4" fmla="*/ 228 w 50033"/>
                <a:gd name="connsiteY4" fmla="*/ 144618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3" h="178202">
                  <a:moveTo>
                    <a:pt x="0" y="144618"/>
                  </a:moveTo>
                  <a:lnTo>
                    <a:pt x="6854" y="0"/>
                  </a:lnTo>
                  <a:lnTo>
                    <a:pt x="50034" y="33584"/>
                  </a:lnTo>
                  <a:cubicBezTo>
                    <a:pt x="47749" y="81791"/>
                    <a:pt x="45465" y="129997"/>
                    <a:pt x="43408" y="178203"/>
                  </a:cubicBezTo>
                  <a:lnTo>
                    <a:pt x="228" y="144618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Рисунок 229">
              <a:extLst>
                <a:ext uri="{FF2B5EF4-FFF2-40B4-BE49-F238E27FC236}">
                  <a16:creationId xmlns="" xmlns:a16="http://schemas.microsoft.com/office/drawing/2014/main" id="{A88B6F08-B209-4FE8-9FFB-A3F2BCF77270}"/>
                </a:ext>
              </a:extLst>
            </p:cNvPr>
            <p:cNvSpPr/>
            <p:nvPr/>
          </p:nvSpPr>
          <p:spPr>
            <a:xfrm>
              <a:off x="6799322" y="3729645"/>
              <a:ext cx="125300" cy="36338"/>
            </a:xfrm>
            <a:custGeom>
              <a:avLst/>
              <a:gdLst>
                <a:gd name="connsiteX0" fmla="*/ 35412 w 179573"/>
                <a:gd name="connsiteY0" fmla="*/ 55060 h 55060"/>
                <a:gd name="connsiteX1" fmla="*/ 179574 w 179573"/>
                <a:gd name="connsiteY1" fmla="*/ 41581 h 55060"/>
                <a:gd name="connsiteX2" fmla="*/ 144162 w 179573"/>
                <a:gd name="connsiteY2" fmla="*/ 0 h 55060"/>
                <a:gd name="connsiteX3" fmla="*/ 0 w 179573"/>
                <a:gd name="connsiteY3" fmla="*/ 13251 h 55060"/>
                <a:gd name="connsiteX4" fmla="*/ 35412 w 179573"/>
                <a:gd name="connsiteY4" fmla="*/ 54832 h 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73" h="55060">
                  <a:moveTo>
                    <a:pt x="35412" y="55060"/>
                  </a:moveTo>
                  <a:lnTo>
                    <a:pt x="179574" y="41581"/>
                  </a:lnTo>
                  <a:lnTo>
                    <a:pt x="144162" y="0"/>
                  </a:lnTo>
                  <a:cubicBezTo>
                    <a:pt x="96184" y="4341"/>
                    <a:pt x="47978" y="8910"/>
                    <a:pt x="0" y="13251"/>
                  </a:cubicBezTo>
                  <a:lnTo>
                    <a:pt x="35412" y="54832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" name="Рисунок 229">
              <a:extLst>
                <a:ext uri="{FF2B5EF4-FFF2-40B4-BE49-F238E27FC236}">
                  <a16:creationId xmlns="" xmlns:a16="http://schemas.microsoft.com/office/drawing/2014/main" id="{360CDDDB-9392-4B34-924F-F02828A25B35}"/>
                </a:ext>
              </a:extLst>
            </p:cNvPr>
            <p:cNvSpPr/>
            <p:nvPr/>
          </p:nvSpPr>
          <p:spPr>
            <a:xfrm>
              <a:off x="5566402" y="3708901"/>
              <a:ext cx="108132" cy="58693"/>
            </a:xfrm>
            <a:custGeom>
              <a:avLst/>
              <a:gdLst>
                <a:gd name="connsiteX0" fmla="*/ 143019 w 180944"/>
                <a:gd name="connsiteY0" fmla="*/ 61457 h 61457"/>
                <a:gd name="connsiteX1" fmla="*/ 0 w 180944"/>
                <a:gd name="connsiteY1" fmla="*/ 39296 h 61457"/>
                <a:gd name="connsiteX2" fmla="*/ 37925 w 180944"/>
                <a:gd name="connsiteY2" fmla="*/ 0 h 61457"/>
                <a:gd name="connsiteX3" fmla="*/ 180944 w 180944"/>
                <a:gd name="connsiteY3" fmla="*/ 22161 h 61457"/>
                <a:gd name="connsiteX4" fmla="*/ 143019 w 180944"/>
                <a:gd name="connsiteY4" fmla="*/ 61457 h 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4" h="61457">
                  <a:moveTo>
                    <a:pt x="143019" y="61457"/>
                  </a:moveTo>
                  <a:lnTo>
                    <a:pt x="0" y="39296"/>
                  </a:lnTo>
                  <a:cubicBezTo>
                    <a:pt x="12566" y="26273"/>
                    <a:pt x="25360" y="13023"/>
                    <a:pt x="37925" y="0"/>
                  </a:cubicBezTo>
                  <a:cubicBezTo>
                    <a:pt x="85674" y="7311"/>
                    <a:pt x="133195" y="14850"/>
                    <a:pt x="180944" y="22161"/>
                  </a:cubicBezTo>
                  <a:lnTo>
                    <a:pt x="143019" y="61457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" name="Рисунок 229">
              <a:extLst>
                <a:ext uri="{FF2B5EF4-FFF2-40B4-BE49-F238E27FC236}">
                  <a16:creationId xmlns="" xmlns:a16="http://schemas.microsoft.com/office/drawing/2014/main" id="{583565E2-CBB3-44B4-8A12-039E12B9DA53}"/>
                </a:ext>
              </a:extLst>
            </p:cNvPr>
            <p:cNvSpPr/>
            <p:nvPr/>
          </p:nvSpPr>
          <p:spPr>
            <a:xfrm>
              <a:off x="5548158" y="3751686"/>
              <a:ext cx="27254" cy="160578"/>
            </a:xfrm>
            <a:custGeom>
              <a:avLst/>
              <a:gdLst>
                <a:gd name="connsiteX0" fmla="*/ 45008 w 47063"/>
                <a:gd name="connsiteY0" fmla="*/ 144618 h 175689"/>
                <a:gd name="connsiteX1" fmla="*/ 47064 w 47063"/>
                <a:gd name="connsiteY1" fmla="*/ 0 h 175689"/>
                <a:gd name="connsiteX2" fmla="*/ 2056 w 47063"/>
                <a:gd name="connsiteY2" fmla="*/ 30843 h 175689"/>
                <a:gd name="connsiteX3" fmla="*/ 0 w 47063"/>
                <a:gd name="connsiteY3" fmla="*/ 175690 h 175689"/>
                <a:gd name="connsiteX4" fmla="*/ 45008 w 47063"/>
                <a:gd name="connsiteY4" fmla="*/ 144847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3" h="175689">
                  <a:moveTo>
                    <a:pt x="45008" y="144618"/>
                  </a:moveTo>
                  <a:lnTo>
                    <a:pt x="47064" y="0"/>
                  </a:lnTo>
                  <a:lnTo>
                    <a:pt x="2056" y="30843"/>
                  </a:lnTo>
                  <a:cubicBezTo>
                    <a:pt x="1371" y="79049"/>
                    <a:pt x="685" y="127255"/>
                    <a:pt x="0" y="175690"/>
                  </a:cubicBezTo>
                  <a:lnTo>
                    <a:pt x="45008" y="144847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450203" y="4142847"/>
            <a:ext cx="5127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2746E"/>
                </a:solidFill>
              </a:rPr>
              <a:t>Оценка </a:t>
            </a:r>
            <a:r>
              <a:rPr lang="ru-RU" sz="1400" b="1" dirty="0">
                <a:solidFill>
                  <a:srgbClr val="02746E"/>
                </a:solidFill>
              </a:rPr>
              <a:t>уровня достижения тематических планируемых результатов по учебному предмету (тема, раздел)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7054" y="5039345"/>
            <a:ext cx="5412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746E"/>
                </a:solidFill>
              </a:rPr>
              <a:t>Оценка по учебному предмету, которая может проводиться по итогам учебного года или иного учебного периода (четверть, год)</a:t>
            </a:r>
          </a:p>
        </p:txBody>
      </p:sp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47" y="2188391"/>
            <a:ext cx="182033" cy="65760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99012" y="141853"/>
            <a:ext cx="9606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prstClr val="white"/>
                </a:solidFill>
              </a:rPr>
              <a:t>Система оценки достижения обучающимися планируемых результатов освоения ООП </a:t>
            </a:r>
            <a:endParaRPr lang="ru-RU" sz="3000" i="1" dirty="0">
              <a:solidFill>
                <a:prstClr val="white"/>
              </a:solidFill>
            </a:endParaRPr>
          </a:p>
        </p:txBody>
      </p:sp>
      <p:sp>
        <p:nvSpPr>
          <p:cNvPr id="58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48451" y="3058678"/>
            <a:ext cx="2458527" cy="757237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0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59915" y="4946315"/>
            <a:ext cx="2458527" cy="785509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2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441352" y="3107972"/>
            <a:ext cx="2301848" cy="638229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>
                <a:solidFill>
                  <a:prstClr val="white"/>
                </a:solidFill>
              </a:rPr>
              <a:t>Текущее оценивание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prstClr val="white"/>
              </a:solidFill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Inter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16" y="5074216"/>
            <a:ext cx="182033" cy="65760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29" y="4088581"/>
            <a:ext cx="182033" cy="6576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29" y="3150148"/>
            <a:ext cx="182033" cy="65760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11" y="5991002"/>
            <a:ext cx="182033" cy="657608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="" xmlns:a16="http://schemas.microsoft.com/office/drawing/2014/main" id="{D01DB1D9-B47F-450D-BFA4-E19D2EB475ED}"/>
              </a:ext>
            </a:extLst>
          </p:cNvPr>
          <p:cNvGrpSpPr/>
          <p:nvPr/>
        </p:nvGrpSpPr>
        <p:grpSpPr>
          <a:xfrm>
            <a:off x="3274560" y="4047450"/>
            <a:ext cx="5694093" cy="684974"/>
            <a:chOff x="5548158" y="3708901"/>
            <a:chExt cx="1376464" cy="489969"/>
          </a:xfrm>
          <a:solidFill>
            <a:srgbClr val="E3A945"/>
          </a:solidFill>
        </p:grpSpPr>
        <p:sp>
          <p:nvSpPr>
            <p:cNvPr id="69" name="Рисунок 229">
              <a:extLst>
                <a:ext uri="{FF2B5EF4-FFF2-40B4-BE49-F238E27FC236}">
                  <a16:creationId xmlns="" xmlns:a16="http://schemas.microsoft.com/office/drawing/2014/main" id="{1DA5B68B-DF10-429B-A35E-68DF7361910B}"/>
                </a:ext>
              </a:extLst>
            </p:cNvPr>
            <p:cNvSpPr/>
            <p:nvPr/>
          </p:nvSpPr>
          <p:spPr>
            <a:xfrm>
              <a:off x="5551751" y="3996711"/>
              <a:ext cx="25829" cy="178202"/>
            </a:xfrm>
            <a:custGeom>
              <a:avLst/>
              <a:gdLst>
                <a:gd name="connsiteX0" fmla="*/ 50034 w 50033"/>
                <a:gd name="connsiteY0" fmla="*/ 33584 h 178202"/>
                <a:gd name="connsiteX1" fmla="*/ 43180 w 50033"/>
                <a:gd name="connsiteY1" fmla="*/ 178203 h 178202"/>
                <a:gd name="connsiteX2" fmla="*/ 0 w 50033"/>
                <a:gd name="connsiteY2" fmla="*/ 144618 h 178202"/>
                <a:gd name="connsiteX3" fmla="*/ 6625 w 50033"/>
                <a:gd name="connsiteY3" fmla="*/ 0 h 178202"/>
                <a:gd name="connsiteX4" fmla="*/ 49805 w 50033"/>
                <a:gd name="connsiteY4" fmla="*/ 33584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3" h="178202">
                  <a:moveTo>
                    <a:pt x="50034" y="33584"/>
                  </a:moveTo>
                  <a:lnTo>
                    <a:pt x="43180" y="178203"/>
                  </a:lnTo>
                  <a:lnTo>
                    <a:pt x="0" y="144618"/>
                  </a:lnTo>
                  <a:cubicBezTo>
                    <a:pt x="2285" y="96412"/>
                    <a:pt x="4569" y="48206"/>
                    <a:pt x="6625" y="0"/>
                  </a:cubicBezTo>
                  <a:lnTo>
                    <a:pt x="49805" y="33584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Рисунок 229">
              <a:extLst>
                <a:ext uri="{FF2B5EF4-FFF2-40B4-BE49-F238E27FC236}">
                  <a16:creationId xmlns="" xmlns:a16="http://schemas.microsoft.com/office/drawing/2014/main" id="{AFDA496E-234A-42B8-B56E-0359CBBA4AFA}"/>
                </a:ext>
              </a:extLst>
            </p:cNvPr>
            <p:cNvSpPr/>
            <p:nvPr/>
          </p:nvSpPr>
          <p:spPr>
            <a:xfrm>
              <a:off x="5584747" y="4145944"/>
              <a:ext cx="128939" cy="52926"/>
            </a:xfrm>
            <a:custGeom>
              <a:avLst/>
              <a:gdLst>
                <a:gd name="connsiteX0" fmla="*/ 144162 w 179573"/>
                <a:gd name="connsiteY0" fmla="*/ 0 h 55060"/>
                <a:gd name="connsiteX1" fmla="*/ 0 w 179573"/>
                <a:gd name="connsiteY1" fmla="*/ 13479 h 55060"/>
                <a:gd name="connsiteX2" fmla="*/ 35412 w 179573"/>
                <a:gd name="connsiteY2" fmla="*/ 55060 h 55060"/>
                <a:gd name="connsiteX3" fmla="*/ 179574 w 179573"/>
                <a:gd name="connsiteY3" fmla="*/ 41809 h 55060"/>
                <a:gd name="connsiteX4" fmla="*/ 144162 w 179573"/>
                <a:gd name="connsiteY4" fmla="*/ 228 h 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73" h="55060">
                  <a:moveTo>
                    <a:pt x="144162" y="0"/>
                  </a:moveTo>
                  <a:lnTo>
                    <a:pt x="0" y="13479"/>
                  </a:lnTo>
                  <a:lnTo>
                    <a:pt x="35412" y="55060"/>
                  </a:lnTo>
                  <a:cubicBezTo>
                    <a:pt x="83390" y="50719"/>
                    <a:pt x="131596" y="46150"/>
                    <a:pt x="179574" y="41809"/>
                  </a:cubicBezTo>
                  <a:lnTo>
                    <a:pt x="144162" y="228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4" name="Рисунок 229">
              <a:extLst>
                <a:ext uri="{FF2B5EF4-FFF2-40B4-BE49-F238E27FC236}">
                  <a16:creationId xmlns="" xmlns:a16="http://schemas.microsoft.com/office/drawing/2014/main" id="{16B82C2D-D168-4801-B7F9-CE8FF2604BCC}"/>
                </a:ext>
              </a:extLst>
            </p:cNvPr>
            <p:cNvSpPr/>
            <p:nvPr/>
          </p:nvSpPr>
          <p:spPr>
            <a:xfrm>
              <a:off x="6755824" y="4142978"/>
              <a:ext cx="134042" cy="55892"/>
            </a:xfrm>
            <a:custGeom>
              <a:avLst/>
              <a:gdLst>
                <a:gd name="connsiteX0" fmla="*/ 37925 w 180944"/>
                <a:gd name="connsiteY0" fmla="*/ 0 h 61457"/>
                <a:gd name="connsiteX1" fmla="*/ 180944 w 180944"/>
                <a:gd name="connsiteY1" fmla="*/ 22161 h 61457"/>
                <a:gd name="connsiteX2" fmla="*/ 143019 w 180944"/>
                <a:gd name="connsiteY2" fmla="*/ 61457 h 61457"/>
                <a:gd name="connsiteX3" fmla="*/ 0 w 180944"/>
                <a:gd name="connsiteY3" fmla="*/ 39296 h 61457"/>
                <a:gd name="connsiteX4" fmla="*/ 37925 w 180944"/>
                <a:gd name="connsiteY4" fmla="*/ 0 h 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4" h="61457">
                  <a:moveTo>
                    <a:pt x="37925" y="0"/>
                  </a:moveTo>
                  <a:lnTo>
                    <a:pt x="180944" y="22161"/>
                  </a:lnTo>
                  <a:cubicBezTo>
                    <a:pt x="168379" y="35184"/>
                    <a:pt x="155585" y="48435"/>
                    <a:pt x="143019" y="61457"/>
                  </a:cubicBezTo>
                  <a:cubicBezTo>
                    <a:pt x="95270" y="54146"/>
                    <a:pt x="47749" y="46607"/>
                    <a:pt x="0" y="39296"/>
                  </a:cubicBezTo>
                  <a:lnTo>
                    <a:pt x="37925" y="0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5" name="Рисунок 229">
              <a:extLst>
                <a:ext uri="{FF2B5EF4-FFF2-40B4-BE49-F238E27FC236}">
                  <a16:creationId xmlns="" xmlns:a16="http://schemas.microsoft.com/office/drawing/2014/main" id="{7A684905-84A6-49CB-BE8F-11E7F56349E3}"/>
                </a:ext>
              </a:extLst>
            </p:cNvPr>
            <p:cNvSpPr/>
            <p:nvPr/>
          </p:nvSpPr>
          <p:spPr>
            <a:xfrm>
              <a:off x="6892860" y="3983690"/>
              <a:ext cx="26170" cy="175689"/>
            </a:xfrm>
            <a:custGeom>
              <a:avLst/>
              <a:gdLst>
                <a:gd name="connsiteX0" fmla="*/ 2056 w 47063"/>
                <a:gd name="connsiteY0" fmla="*/ 31071 h 175689"/>
                <a:gd name="connsiteX1" fmla="*/ 0 w 47063"/>
                <a:gd name="connsiteY1" fmla="*/ 175690 h 175689"/>
                <a:gd name="connsiteX2" fmla="*/ 45008 w 47063"/>
                <a:gd name="connsiteY2" fmla="*/ 144847 h 175689"/>
                <a:gd name="connsiteX3" fmla="*/ 47064 w 47063"/>
                <a:gd name="connsiteY3" fmla="*/ 0 h 175689"/>
                <a:gd name="connsiteX4" fmla="*/ 2056 w 47063"/>
                <a:gd name="connsiteY4" fmla="*/ 30843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3" h="175689">
                  <a:moveTo>
                    <a:pt x="2056" y="31071"/>
                  </a:moveTo>
                  <a:lnTo>
                    <a:pt x="0" y="175690"/>
                  </a:lnTo>
                  <a:lnTo>
                    <a:pt x="45008" y="144847"/>
                  </a:lnTo>
                  <a:cubicBezTo>
                    <a:pt x="45693" y="96641"/>
                    <a:pt x="46378" y="48435"/>
                    <a:pt x="47064" y="0"/>
                  </a:cubicBezTo>
                  <a:lnTo>
                    <a:pt x="2056" y="30843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6" name="Рисунок 229">
              <a:extLst>
                <a:ext uri="{FF2B5EF4-FFF2-40B4-BE49-F238E27FC236}">
                  <a16:creationId xmlns="" xmlns:a16="http://schemas.microsoft.com/office/drawing/2014/main" id="{7DB929F5-B39C-4E6D-A1F1-2A12C48A7C22}"/>
                </a:ext>
              </a:extLst>
            </p:cNvPr>
            <p:cNvSpPr/>
            <p:nvPr/>
          </p:nvSpPr>
          <p:spPr>
            <a:xfrm>
              <a:off x="6885692" y="3756086"/>
              <a:ext cx="38930" cy="161827"/>
            </a:xfrm>
            <a:custGeom>
              <a:avLst/>
              <a:gdLst>
                <a:gd name="connsiteX0" fmla="*/ 0 w 50033"/>
                <a:gd name="connsiteY0" fmla="*/ 144618 h 178202"/>
                <a:gd name="connsiteX1" fmla="*/ 6854 w 50033"/>
                <a:gd name="connsiteY1" fmla="*/ 0 h 178202"/>
                <a:gd name="connsiteX2" fmla="*/ 50034 w 50033"/>
                <a:gd name="connsiteY2" fmla="*/ 33584 h 178202"/>
                <a:gd name="connsiteX3" fmla="*/ 43408 w 50033"/>
                <a:gd name="connsiteY3" fmla="*/ 178203 h 178202"/>
                <a:gd name="connsiteX4" fmla="*/ 228 w 50033"/>
                <a:gd name="connsiteY4" fmla="*/ 144618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3" h="178202">
                  <a:moveTo>
                    <a:pt x="0" y="144618"/>
                  </a:moveTo>
                  <a:lnTo>
                    <a:pt x="6854" y="0"/>
                  </a:lnTo>
                  <a:lnTo>
                    <a:pt x="50034" y="33584"/>
                  </a:lnTo>
                  <a:cubicBezTo>
                    <a:pt x="47749" y="81791"/>
                    <a:pt x="45465" y="129997"/>
                    <a:pt x="43408" y="178203"/>
                  </a:cubicBezTo>
                  <a:lnTo>
                    <a:pt x="228" y="144618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7" name="Рисунок 229">
              <a:extLst>
                <a:ext uri="{FF2B5EF4-FFF2-40B4-BE49-F238E27FC236}">
                  <a16:creationId xmlns="" xmlns:a16="http://schemas.microsoft.com/office/drawing/2014/main" id="{A88B6F08-B209-4FE8-9FFB-A3F2BCF77270}"/>
                </a:ext>
              </a:extLst>
            </p:cNvPr>
            <p:cNvSpPr/>
            <p:nvPr/>
          </p:nvSpPr>
          <p:spPr>
            <a:xfrm>
              <a:off x="6799322" y="3729645"/>
              <a:ext cx="125300" cy="36338"/>
            </a:xfrm>
            <a:custGeom>
              <a:avLst/>
              <a:gdLst>
                <a:gd name="connsiteX0" fmla="*/ 35412 w 179573"/>
                <a:gd name="connsiteY0" fmla="*/ 55060 h 55060"/>
                <a:gd name="connsiteX1" fmla="*/ 179574 w 179573"/>
                <a:gd name="connsiteY1" fmla="*/ 41581 h 55060"/>
                <a:gd name="connsiteX2" fmla="*/ 144162 w 179573"/>
                <a:gd name="connsiteY2" fmla="*/ 0 h 55060"/>
                <a:gd name="connsiteX3" fmla="*/ 0 w 179573"/>
                <a:gd name="connsiteY3" fmla="*/ 13251 h 55060"/>
                <a:gd name="connsiteX4" fmla="*/ 35412 w 179573"/>
                <a:gd name="connsiteY4" fmla="*/ 54832 h 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73" h="55060">
                  <a:moveTo>
                    <a:pt x="35412" y="55060"/>
                  </a:moveTo>
                  <a:lnTo>
                    <a:pt x="179574" y="41581"/>
                  </a:lnTo>
                  <a:lnTo>
                    <a:pt x="144162" y="0"/>
                  </a:lnTo>
                  <a:cubicBezTo>
                    <a:pt x="96184" y="4341"/>
                    <a:pt x="47978" y="8910"/>
                    <a:pt x="0" y="13251"/>
                  </a:cubicBezTo>
                  <a:lnTo>
                    <a:pt x="35412" y="54832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8" name="Рисунок 229">
              <a:extLst>
                <a:ext uri="{FF2B5EF4-FFF2-40B4-BE49-F238E27FC236}">
                  <a16:creationId xmlns="" xmlns:a16="http://schemas.microsoft.com/office/drawing/2014/main" id="{360CDDDB-9392-4B34-924F-F02828A25B35}"/>
                </a:ext>
              </a:extLst>
            </p:cNvPr>
            <p:cNvSpPr/>
            <p:nvPr/>
          </p:nvSpPr>
          <p:spPr>
            <a:xfrm>
              <a:off x="5566402" y="3708901"/>
              <a:ext cx="108132" cy="58693"/>
            </a:xfrm>
            <a:custGeom>
              <a:avLst/>
              <a:gdLst>
                <a:gd name="connsiteX0" fmla="*/ 143019 w 180944"/>
                <a:gd name="connsiteY0" fmla="*/ 61457 h 61457"/>
                <a:gd name="connsiteX1" fmla="*/ 0 w 180944"/>
                <a:gd name="connsiteY1" fmla="*/ 39296 h 61457"/>
                <a:gd name="connsiteX2" fmla="*/ 37925 w 180944"/>
                <a:gd name="connsiteY2" fmla="*/ 0 h 61457"/>
                <a:gd name="connsiteX3" fmla="*/ 180944 w 180944"/>
                <a:gd name="connsiteY3" fmla="*/ 22161 h 61457"/>
                <a:gd name="connsiteX4" fmla="*/ 143019 w 180944"/>
                <a:gd name="connsiteY4" fmla="*/ 61457 h 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4" h="61457">
                  <a:moveTo>
                    <a:pt x="143019" y="61457"/>
                  </a:moveTo>
                  <a:lnTo>
                    <a:pt x="0" y="39296"/>
                  </a:lnTo>
                  <a:cubicBezTo>
                    <a:pt x="12566" y="26273"/>
                    <a:pt x="25360" y="13023"/>
                    <a:pt x="37925" y="0"/>
                  </a:cubicBezTo>
                  <a:cubicBezTo>
                    <a:pt x="85674" y="7311"/>
                    <a:pt x="133195" y="14850"/>
                    <a:pt x="180944" y="22161"/>
                  </a:cubicBezTo>
                  <a:lnTo>
                    <a:pt x="143019" y="61457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9" name="Рисунок 229">
              <a:extLst>
                <a:ext uri="{FF2B5EF4-FFF2-40B4-BE49-F238E27FC236}">
                  <a16:creationId xmlns="" xmlns:a16="http://schemas.microsoft.com/office/drawing/2014/main" id="{583565E2-CBB3-44B4-8A12-039E12B9DA53}"/>
                </a:ext>
              </a:extLst>
            </p:cNvPr>
            <p:cNvSpPr/>
            <p:nvPr/>
          </p:nvSpPr>
          <p:spPr>
            <a:xfrm>
              <a:off x="5548158" y="3751686"/>
              <a:ext cx="27254" cy="160578"/>
            </a:xfrm>
            <a:custGeom>
              <a:avLst/>
              <a:gdLst>
                <a:gd name="connsiteX0" fmla="*/ 45008 w 47063"/>
                <a:gd name="connsiteY0" fmla="*/ 144618 h 175689"/>
                <a:gd name="connsiteX1" fmla="*/ 47064 w 47063"/>
                <a:gd name="connsiteY1" fmla="*/ 0 h 175689"/>
                <a:gd name="connsiteX2" fmla="*/ 2056 w 47063"/>
                <a:gd name="connsiteY2" fmla="*/ 30843 h 175689"/>
                <a:gd name="connsiteX3" fmla="*/ 0 w 47063"/>
                <a:gd name="connsiteY3" fmla="*/ 175690 h 175689"/>
                <a:gd name="connsiteX4" fmla="*/ 45008 w 47063"/>
                <a:gd name="connsiteY4" fmla="*/ 144847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3" h="175689">
                  <a:moveTo>
                    <a:pt x="45008" y="144618"/>
                  </a:moveTo>
                  <a:lnTo>
                    <a:pt x="47064" y="0"/>
                  </a:lnTo>
                  <a:lnTo>
                    <a:pt x="2056" y="30843"/>
                  </a:lnTo>
                  <a:cubicBezTo>
                    <a:pt x="1371" y="79049"/>
                    <a:pt x="685" y="127255"/>
                    <a:pt x="0" y="175690"/>
                  </a:cubicBezTo>
                  <a:lnTo>
                    <a:pt x="45008" y="144847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="" xmlns:a16="http://schemas.microsoft.com/office/drawing/2014/main" id="{D01DB1D9-B47F-450D-BFA4-E19D2EB475ED}"/>
              </a:ext>
            </a:extLst>
          </p:cNvPr>
          <p:cNvGrpSpPr/>
          <p:nvPr/>
        </p:nvGrpSpPr>
        <p:grpSpPr>
          <a:xfrm>
            <a:off x="3274560" y="3176208"/>
            <a:ext cx="5758027" cy="670134"/>
            <a:chOff x="5548158" y="3708901"/>
            <a:chExt cx="1376464" cy="489969"/>
          </a:xfrm>
          <a:solidFill>
            <a:srgbClr val="E3A945"/>
          </a:solidFill>
        </p:grpSpPr>
        <p:sp>
          <p:nvSpPr>
            <p:cNvPr id="108" name="Рисунок 229">
              <a:extLst>
                <a:ext uri="{FF2B5EF4-FFF2-40B4-BE49-F238E27FC236}">
                  <a16:creationId xmlns="" xmlns:a16="http://schemas.microsoft.com/office/drawing/2014/main" id="{1DA5B68B-DF10-429B-A35E-68DF7361910B}"/>
                </a:ext>
              </a:extLst>
            </p:cNvPr>
            <p:cNvSpPr/>
            <p:nvPr/>
          </p:nvSpPr>
          <p:spPr>
            <a:xfrm>
              <a:off x="5551751" y="3996711"/>
              <a:ext cx="25829" cy="178202"/>
            </a:xfrm>
            <a:custGeom>
              <a:avLst/>
              <a:gdLst>
                <a:gd name="connsiteX0" fmla="*/ 50034 w 50033"/>
                <a:gd name="connsiteY0" fmla="*/ 33584 h 178202"/>
                <a:gd name="connsiteX1" fmla="*/ 43180 w 50033"/>
                <a:gd name="connsiteY1" fmla="*/ 178203 h 178202"/>
                <a:gd name="connsiteX2" fmla="*/ 0 w 50033"/>
                <a:gd name="connsiteY2" fmla="*/ 144618 h 178202"/>
                <a:gd name="connsiteX3" fmla="*/ 6625 w 50033"/>
                <a:gd name="connsiteY3" fmla="*/ 0 h 178202"/>
                <a:gd name="connsiteX4" fmla="*/ 49805 w 50033"/>
                <a:gd name="connsiteY4" fmla="*/ 33584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3" h="178202">
                  <a:moveTo>
                    <a:pt x="50034" y="33584"/>
                  </a:moveTo>
                  <a:lnTo>
                    <a:pt x="43180" y="178203"/>
                  </a:lnTo>
                  <a:lnTo>
                    <a:pt x="0" y="144618"/>
                  </a:lnTo>
                  <a:cubicBezTo>
                    <a:pt x="2285" y="96412"/>
                    <a:pt x="4569" y="48206"/>
                    <a:pt x="6625" y="0"/>
                  </a:cubicBezTo>
                  <a:lnTo>
                    <a:pt x="49805" y="33584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9" name="Рисунок 229">
              <a:extLst>
                <a:ext uri="{FF2B5EF4-FFF2-40B4-BE49-F238E27FC236}">
                  <a16:creationId xmlns="" xmlns:a16="http://schemas.microsoft.com/office/drawing/2014/main" id="{AFDA496E-234A-42B8-B56E-0359CBBA4AFA}"/>
                </a:ext>
              </a:extLst>
            </p:cNvPr>
            <p:cNvSpPr/>
            <p:nvPr/>
          </p:nvSpPr>
          <p:spPr>
            <a:xfrm>
              <a:off x="5584747" y="4145944"/>
              <a:ext cx="128939" cy="52926"/>
            </a:xfrm>
            <a:custGeom>
              <a:avLst/>
              <a:gdLst>
                <a:gd name="connsiteX0" fmla="*/ 144162 w 179573"/>
                <a:gd name="connsiteY0" fmla="*/ 0 h 55060"/>
                <a:gd name="connsiteX1" fmla="*/ 0 w 179573"/>
                <a:gd name="connsiteY1" fmla="*/ 13479 h 55060"/>
                <a:gd name="connsiteX2" fmla="*/ 35412 w 179573"/>
                <a:gd name="connsiteY2" fmla="*/ 55060 h 55060"/>
                <a:gd name="connsiteX3" fmla="*/ 179574 w 179573"/>
                <a:gd name="connsiteY3" fmla="*/ 41809 h 55060"/>
                <a:gd name="connsiteX4" fmla="*/ 144162 w 179573"/>
                <a:gd name="connsiteY4" fmla="*/ 228 h 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73" h="55060">
                  <a:moveTo>
                    <a:pt x="144162" y="0"/>
                  </a:moveTo>
                  <a:lnTo>
                    <a:pt x="0" y="13479"/>
                  </a:lnTo>
                  <a:lnTo>
                    <a:pt x="35412" y="55060"/>
                  </a:lnTo>
                  <a:cubicBezTo>
                    <a:pt x="83390" y="50719"/>
                    <a:pt x="131596" y="46150"/>
                    <a:pt x="179574" y="41809"/>
                  </a:cubicBezTo>
                  <a:lnTo>
                    <a:pt x="144162" y="228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0" name="Рисунок 229">
              <a:extLst>
                <a:ext uri="{FF2B5EF4-FFF2-40B4-BE49-F238E27FC236}">
                  <a16:creationId xmlns="" xmlns:a16="http://schemas.microsoft.com/office/drawing/2014/main" id="{16B82C2D-D168-4801-B7F9-CE8FF2604BCC}"/>
                </a:ext>
              </a:extLst>
            </p:cNvPr>
            <p:cNvSpPr/>
            <p:nvPr/>
          </p:nvSpPr>
          <p:spPr>
            <a:xfrm>
              <a:off x="6755824" y="4142978"/>
              <a:ext cx="134042" cy="55892"/>
            </a:xfrm>
            <a:custGeom>
              <a:avLst/>
              <a:gdLst>
                <a:gd name="connsiteX0" fmla="*/ 37925 w 180944"/>
                <a:gd name="connsiteY0" fmla="*/ 0 h 61457"/>
                <a:gd name="connsiteX1" fmla="*/ 180944 w 180944"/>
                <a:gd name="connsiteY1" fmla="*/ 22161 h 61457"/>
                <a:gd name="connsiteX2" fmla="*/ 143019 w 180944"/>
                <a:gd name="connsiteY2" fmla="*/ 61457 h 61457"/>
                <a:gd name="connsiteX3" fmla="*/ 0 w 180944"/>
                <a:gd name="connsiteY3" fmla="*/ 39296 h 61457"/>
                <a:gd name="connsiteX4" fmla="*/ 37925 w 180944"/>
                <a:gd name="connsiteY4" fmla="*/ 0 h 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4" h="61457">
                  <a:moveTo>
                    <a:pt x="37925" y="0"/>
                  </a:moveTo>
                  <a:lnTo>
                    <a:pt x="180944" y="22161"/>
                  </a:lnTo>
                  <a:cubicBezTo>
                    <a:pt x="168379" y="35184"/>
                    <a:pt x="155585" y="48435"/>
                    <a:pt x="143019" y="61457"/>
                  </a:cubicBezTo>
                  <a:cubicBezTo>
                    <a:pt x="95270" y="54146"/>
                    <a:pt x="47749" y="46607"/>
                    <a:pt x="0" y="39296"/>
                  </a:cubicBezTo>
                  <a:lnTo>
                    <a:pt x="37925" y="0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1" name="Рисунок 229">
              <a:extLst>
                <a:ext uri="{FF2B5EF4-FFF2-40B4-BE49-F238E27FC236}">
                  <a16:creationId xmlns="" xmlns:a16="http://schemas.microsoft.com/office/drawing/2014/main" id="{7A684905-84A6-49CB-BE8F-11E7F56349E3}"/>
                </a:ext>
              </a:extLst>
            </p:cNvPr>
            <p:cNvSpPr/>
            <p:nvPr/>
          </p:nvSpPr>
          <p:spPr>
            <a:xfrm>
              <a:off x="6892860" y="3983690"/>
              <a:ext cx="26170" cy="175689"/>
            </a:xfrm>
            <a:custGeom>
              <a:avLst/>
              <a:gdLst>
                <a:gd name="connsiteX0" fmla="*/ 2056 w 47063"/>
                <a:gd name="connsiteY0" fmla="*/ 31071 h 175689"/>
                <a:gd name="connsiteX1" fmla="*/ 0 w 47063"/>
                <a:gd name="connsiteY1" fmla="*/ 175690 h 175689"/>
                <a:gd name="connsiteX2" fmla="*/ 45008 w 47063"/>
                <a:gd name="connsiteY2" fmla="*/ 144847 h 175689"/>
                <a:gd name="connsiteX3" fmla="*/ 47064 w 47063"/>
                <a:gd name="connsiteY3" fmla="*/ 0 h 175689"/>
                <a:gd name="connsiteX4" fmla="*/ 2056 w 47063"/>
                <a:gd name="connsiteY4" fmla="*/ 30843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3" h="175689">
                  <a:moveTo>
                    <a:pt x="2056" y="31071"/>
                  </a:moveTo>
                  <a:lnTo>
                    <a:pt x="0" y="175690"/>
                  </a:lnTo>
                  <a:lnTo>
                    <a:pt x="45008" y="144847"/>
                  </a:lnTo>
                  <a:cubicBezTo>
                    <a:pt x="45693" y="96641"/>
                    <a:pt x="46378" y="48435"/>
                    <a:pt x="47064" y="0"/>
                  </a:cubicBezTo>
                  <a:lnTo>
                    <a:pt x="2056" y="30843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2" name="Рисунок 229">
              <a:extLst>
                <a:ext uri="{FF2B5EF4-FFF2-40B4-BE49-F238E27FC236}">
                  <a16:creationId xmlns="" xmlns:a16="http://schemas.microsoft.com/office/drawing/2014/main" id="{7DB929F5-B39C-4E6D-A1F1-2A12C48A7C22}"/>
                </a:ext>
              </a:extLst>
            </p:cNvPr>
            <p:cNvSpPr/>
            <p:nvPr/>
          </p:nvSpPr>
          <p:spPr>
            <a:xfrm>
              <a:off x="6885692" y="3756086"/>
              <a:ext cx="38930" cy="161827"/>
            </a:xfrm>
            <a:custGeom>
              <a:avLst/>
              <a:gdLst>
                <a:gd name="connsiteX0" fmla="*/ 0 w 50033"/>
                <a:gd name="connsiteY0" fmla="*/ 144618 h 178202"/>
                <a:gd name="connsiteX1" fmla="*/ 6854 w 50033"/>
                <a:gd name="connsiteY1" fmla="*/ 0 h 178202"/>
                <a:gd name="connsiteX2" fmla="*/ 50034 w 50033"/>
                <a:gd name="connsiteY2" fmla="*/ 33584 h 178202"/>
                <a:gd name="connsiteX3" fmla="*/ 43408 w 50033"/>
                <a:gd name="connsiteY3" fmla="*/ 178203 h 178202"/>
                <a:gd name="connsiteX4" fmla="*/ 228 w 50033"/>
                <a:gd name="connsiteY4" fmla="*/ 144618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3" h="178202">
                  <a:moveTo>
                    <a:pt x="0" y="144618"/>
                  </a:moveTo>
                  <a:lnTo>
                    <a:pt x="6854" y="0"/>
                  </a:lnTo>
                  <a:lnTo>
                    <a:pt x="50034" y="33584"/>
                  </a:lnTo>
                  <a:cubicBezTo>
                    <a:pt x="47749" y="81791"/>
                    <a:pt x="45465" y="129997"/>
                    <a:pt x="43408" y="178203"/>
                  </a:cubicBezTo>
                  <a:lnTo>
                    <a:pt x="228" y="144618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3" name="Рисунок 229">
              <a:extLst>
                <a:ext uri="{FF2B5EF4-FFF2-40B4-BE49-F238E27FC236}">
                  <a16:creationId xmlns="" xmlns:a16="http://schemas.microsoft.com/office/drawing/2014/main" id="{A88B6F08-B209-4FE8-9FFB-A3F2BCF77270}"/>
                </a:ext>
              </a:extLst>
            </p:cNvPr>
            <p:cNvSpPr/>
            <p:nvPr/>
          </p:nvSpPr>
          <p:spPr>
            <a:xfrm>
              <a:off x="6799322" y="3729645"/>
              <a:ext cx="125300" cy="36338"/>
            </a:xfrm>
            <a:custGeom>
              <a:avLst/>
              <a:gdLst>
                <a:gd name="connsiteX0" fmla="*/ 35412 w 179573"/>
                <a:gd name="connsiteY0" fmla="*/ 55060 h 55060"/>
                <a:gd name="connsiteX1" fmla="*/ 179574 w 179573"/>
                <a:gd name="connsiteY1" fmla="*/ 41581 h 55060"/>
                <a:gd name="connsiteX2" fmla="*/ 144162 w 179573"/>
                <a:gd name="connsiteY2" fmla="*/ 0 h 55060"/>
                <a:gd name="connsiteX3" fmla="*/ 0 w 179573"/>
                <a:gd name="connsiteY3" fmla="*/ 13251 h 55060"/>
                <a:gd name="connsiteX4" fmla="*/ 35412 w 179573"/>
                <a:gd name="connsiteY4" fmla="*/ 54832 h 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73" h="55060">
                  <a:moveTo>
                    <a:pt x="35412" y="55060"/>
                  </a:moveTo>
                  <a:lnTo>
                    <a:pt x="179574" y="41581"/>
                  </a:lnTo>
                  <a:lnTo>
                    <a:pt x="144162" y="0"/>
                  </a:lnTo>
                  <a:cubicBezTo>
                    <a:pt x="96184" y="4341"/>
                    <a:pt x="47978" y="8910"/>
                    <a:pt x="0" y="13251"/>
                  </a:cubicBezTo>
                  <a:lnTo>
                    <a:pt x="35412" y="54832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4" name="Рисунок 229">
              <a:extLst>
                <a:ext uri="{FF2B5EF4-FFF2-40B4-BE49-F238E27FC236}">
                  <a16:creationId xmlns="" xmlns:a16="http://schemas.microsoft.com/office/drawing/2014/main" id="{360CDDDB-9392-4B34-924F-F02828A25B35}"/>
                </a:ext>
              </a:extLst>
            </p:cNvPr>
            <p:cNvSpPr/>
            <p:nvPr/>
          </p:nvSpPr>
          <p:spPr>
            <a:xfrm>
              <a:off x="5566402" y="3708901"/>
              <a:ext cx="108132" cy="58693"/>
            </a:xfrm>
            <a:custGeom>
              <a:avLst/>
              <a:gdLst>
                <a:gd name="connsiteX0" fmla="*/ 143019 w 180944"/>
                <a:gd name="connsiteY0" fmla="*/ 61457 h 61457"/>
                <a:gd name="connsiteX1" fmla="*/ 0 w 180944"/>
                <a:gd name="connsiteY1" fmla="*/ 39296 h 61457"/>
                <a:gd name="connsiteX2" fmla="*/ 37925 w 180944"/>
                <a:gd name="connsiteY2" fmla="*/ 0 h 61457"/>
                <a:gd name="connsiteX3" fmla="*/ 180944 w 180944"/>
                <a:gd name="connsiteY3" fmla="*/ 22161 h 61457"/>
                <a:gd name="connsiteX4" fmla="*/ 143019 w 180944"/>
                <a:gd name="connsiteY4" fmla="*/ 61457 h 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4" h="61457">
                  <a:moveTo>
                    <a:pt x="143019" y="61457"/>
                  </a:moveTo>
                  <a:lnTo>
                    <a:pt x="0" y="39296"/>
                  </a:lnTo>
                  <a:cubicBezTo>
                    <a:pt x="12566" y="26273"/>
                    <a:pt x="25360" y="13023"/>
                    <a:pt x="37925" y="0"/>
                  </a:cubicBezTo>
                  <a:cubicBezTo>
                    <a:pt x="85674" y="7311"/>
                    <a:pt x="133195" y="14850"/>
                    <a:pt x="180944" y="22161"/>
                  </a:cubicBezTo>
                  <a:lnTo>
                    <a:pt x="143019" y="61457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" name="Рисунок 229">
              <a:extLst>
                <a:ext uri="{FF2B5EF4-FFF2-40B4-BE49-F238E27FC236}">
                  <a16:creationId xmlns="" xmlns:a16="http://schemas.microsoft.com/office/drawing/2014/main" id="{583565E2-CBB3-44B4-8A12-039E12B9DA53}"/>
                </a:ext>
              </a:extLst>
            </p:cNvPr>
            <p:cNvSpPr/>
            <p:nvPr/>
          </p:nvSpPr>
          <p:spPr>
            <a:xfrm>
              <a:off x="5548158" y="3751686"/>
              <a:ext cx="27254" cy="160578"/>
            </a:xfrm>
            <a:custGeom>
              <a:avLst/>
              <a:gdLst>
                <a:gd name="connsiteX0" fmla="*/ 45008 w 47063"/>
                <a:gd name="connsiteY0" fmla="*/ 144618 h 175689"/>
                <a:gd name="connsiteX1" fmla="*/ 47064 w 47063"/>
                <a:gd name="connsiteY1" fmla="*/ 0 h 175689"/>
                <a:gd name="connsiteX2" fmla="*/ 2056 w 47063"/>
                <a:gd name="connsiteY2" fmla="*/ 30843 h 175689"/>
                <a:gd name="connsiteX3" fmla="*/ 0 w 47063"/>
                <a:gd name="connsiteY3" fmla="*/ 175690 h 175689"/>
                <a:gd name="connsiteX4" fmla="*/ 45008 w 47063"/>
                <a:gd name="connsiteY4" fmla="*/ 144847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3" h="175689">
                  <a:moveTo>
                    <a:pt x="45008" y="144618"/>
                  </a:moveTo>
                  <a:lnTo>
                    <a:pt x="47064" y="0"/>
                  </a:lnTo>
                  <a:lnTo>
                    <a:pt x="2056" y="30843"/>
                  </a:lnTo>
                  <a:cubicBezTo>
                    <a:pt x="1371" y="79049"/>
                    <a:pt x="685" y="127255"/>
                    <a:pt x="0" y="175690"/>
                  </a:cubicBezTo>
                  <a:lnTo>
                    <a:pt x="45008" y="144847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="" xmlns:a16="http://schemas.microsoft.com/office/drawing/2014/main" id="{D01DB1D9-B47F-450D-BFA4-E19D2EB475ED}"/>
              </a:ext>
            </a:extLst>
          </p:cNvPr>
          <p:cNvGrpSpPr/>
          <p:nvPr/>
        </p:nvGrpSpPr>
        <p:grpSpPr>
          <a:xfrm>
            <a:off x="3274560" y="4993131"/>
            <a:ext cx="5720653" cy="637539"/>
            <a:chOff x="5548158" y="3708901"/>
            <a:chExt cx="1376464" cy="489969"/>
          </a:xfrm>
          <a:solidFill>
            <a:srgbClr val="E3A945"/>
          </a:solidFill>
        </p:grpSpPr>
        <p:sp>
          <p:nvSpPr>
            <p:cNvPr id="117" name="Рисунок 229">
              <a:extLst>
                <a:ext uri="{FF2B5EF4-FFF2-40B4-BE49-F238E27FC236}">
                  <a16:creationId xmlns="" xmlns:a16="http://schemas.microsoft.com/office/drawing/2014/main" id="{1DA5B68B-DF10-429B-A35E-68DF7361910B}"/>
                </a:ext>
              </a:extLst>
            </p:cNvPr>
            <p:cNvSpPr/>
            <p:nvPr/>
          </p:nvSpPr>
          <p:spPr>
            <a:xfrm>
              <a:off x="5551751" y="3996711"/>
              <a:ext cx="25829" cy="178202"/>
            </a:xfrm>
            <a:custGeom>
              <a:avLst/>
              <a:gdLst>
                <a:gd name="connsiteX0" fmla="*/ 50034 w 50033"/>
                <a:gd name="connsiteY0" fmla="*/ 33584 h 178202"/>
                <a:gd name="connsiteX1" fmla="*/ 43180 w 50033"/>
                <a:gd name="connsiteY1" fmla="*/ 178203 h 178202"/>
                <a:gd name="connsiteX2" fmla="*/ 0 w 50033"/>
                <a:gd name="connsiteY2" fmla="*/ 144618 h 178202"/>
                <a:gd name="connsiteX3" fmla="*/ 6625 w 50033"/>
                <a:gd name="connsiteY3" fmla="*/ 0 h 178202"/>
                <a:gd name="connsiteX4" fmla="*/ 49805 w 50033"/>
                <a:gd name="connsiteY4" fmla="*/ 33584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3" h="178202">
                  <a:moveTo>
                    <a:pt x="50034" y="33584"/>
                  </a:moveTo>
                  <a:lnTo>
                    <a:pt x="43180" y="178203"/>
                  </a:lnTo>
                  <a:lnTo>
                    <a:pt x="0" y="144618"/>
                  </a:lnTo>
                  <a:cubicBezTo>
                    <a:pt x="2285" y="96412"/>
                    <a:pt x="4569" y="48206"/>
                    <a:pt x="6625" y="0"/>
                  </a:cubicBezTo>
                  <a:lnTo>
                    <a:pt x="49805" y="33584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" name="Рисунок 229">
              <a:extLst>
                <a:ext uri="{FF2B5EF4-FFF2-40B4-BE49-F238E27FC236}">
                  <a16:creationId xmlns="" xmlns:a16="http://schemas.microsoft.com/office/drawing/2014/main" id="{AFDA496E-234A-42B8-B56E-0359CBBA4AFA}"/>
                </a:ext>
              </a:extLst>
            </p:cNvPr>
            <p:cNvSpPr/>
            <p:nvPr/>
          </p:nvSpPr>
          <p:spPr>
            <a:xfrm>
              <a:off x="5584747" y="4145944"/>
              <a:ext cx="128939" cy="52926"/>
            </a:xfrm>
            <a:custGeom>
              <a:avLst/>
              <a:gdLst>
                <a:gd name="connsiteX0" fmla="*/ 144162 w 179573"/>
                <a:gd name="connsiteY0" fmla="*/ 0 h 55060"/>
                <a:gd name="connsiteX1" fmla="*/ 0 w 179573"/>
                <a:gd name="connsiteY1" fmla="*/ 13479 h 55060"/>
                <a:gd name="connsiteX2" fmla="*/ 35412 w 179573"/>
                <a:gd name="connsiteY2" fmla="*/ 55060 h 55060"/>
                <a:gd name="connsiteX3" fmla="*/ 179574 w 179573"/>
                <a:gd name="connsiteY3" fmla="*/ 41809 h 55060"/>
                <a:gd name="connsiteX4" fmla="*/ 144162 w 179573"/>
                <a:gd name="connsiteY4" fmla="*/ 228 h 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73" h="55060">
                  <a:moveTo>
                    <a:pt x="144162" y="0"/>
                  </a:moveTo>
                  <a:lnTo>
                    <a:pt x="0" y="13479"/>
                  </a:lnTo>
                  <a:lnTo>
                    <a:pt x="35412" y="55060"/>
                  </a:lnTo>
                  <a:cubicBezTo>
                    <a:pt x="83390" y="50719"/>
                    <a:pt x="131596" y="46150"/>
                    <a:pt x="179574" y="41809"/>
                  </a:cubicBezTo>
                  <a:lnTo>
                    <a:pt x="144162" y="228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" name="Рисунок 229">
              <a:extLst>
                <a:ext uri="{FF2B5EF4-FFF2-40B4-BE49-F238E27FC236}">
                  <a16:creationId xmlns="" xmlns:a16="http://schemas.microsoft.com/office/drawing/2014/main" id="{16B82C2D-D168-4801-B7F9-CE8FF2604BCC}"/>
                </a:ext>
              </a:extLst>
            </p:cNvPr>
            <p:cNvSpPr/>
            <p:nvPr/>
          </p:nvSpPr>
          <p:spPr>
            <a:xfrm>
              <a:off x="6755824" y="4142978"/>
              <a:ext cx="134042" cy="55892"/>
            </a:xfrm>
            <a:custGeom>
              <a:avLst/>
              <a:gdLst>
                <a:gd name="connsiteX0" fmla="*/ 37925 w 180944"/>
                <a:gd name="connsiteY0" fmla="*/ 0 h 61457"/>
                <a:gd name="connsiteX1" fmla="*/ 180944 w 180944"/>
                <a:gd name="connsiteY1" fmla="*/ 22161 h 61457"/>
                <a:gd name="connsiteX2" fmla="*/ 143019 w 180944"/>
                <a:gd name="connsiteY2" fmla="*/ 61457 h 61457"/>
                <a:gd name="connsiteX3" fmla="*/ 0 w 180944"/>
                <a:gd name="connsiteY3" fmla="*/ 39296 h 61457"/>
                <a:gd name="connsiteX4" fmla="*/ 37925 w 180944"/>
                <a:gd name="connsiteY4" fmla="*/ 0 h 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4" h="61457">
                  <a:moveTo>
                    <a:pt x="37925" y="0"/>
                  </a:moveTo>
                  <a:lnTo>
                    <a:pt x="180944" y="22161"/>
                  </a:lnTo>
                  <a:cubicBezTo>
                    <a:pt x="168379" y="35184"/>
                    <a:pt x="155585" y="48435"/>
                    <a:pt x="143019" y="61457"/>
                  </a:cubicBezTo>
                  <a:cubicBezTo>
                    <a:pt x="95270" y="54146"/>
                    <a:pt x="47749" y="46607"/>
                    <a:pt x="0" y="39296"/>
                  </a:cubicBezTo>
                  <a:lnTo>
                    <a:pt x="37925" y="0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" name="Рисунок 229">
              <a:extLst>
                <a:ext uri="{FF2B5EF4-FFF2-40B4-BE49-F238E27FC236}">
                  <a16:creationId xmlns="" xmlns:a16="http://schemas.microsoft.com/office/drawing/2014/main" id="{7A684905-84A6-49CB-BE8F-11E7F56349E3}"/>
                </a:ext>
              </a:extLst>
            </p:cNvPr>
            <p:cNvSpPr/>
            <p:nvPr/>
          </p:nvSpPr>
          <p:spPr>
            <a:xfrm>
              <a:off x="6892860" y="3983690"/>
              <a:ext cx="26170" cy="175689"/>
            </a:xfrm>
            <a:custGeom>
              <a:avLst/>
              <a:gdLst>
                <a:gd name="connsiteX0" fmla="*/ 2056 w 47063"/>
                <a:gd name="connsiteY0" fmla="*/ 31071 h 175689"/>
                <a:gd name="connsiteX1" fmla="*/ 0 w 47063"/>
                <a:gd name="connsiteY1" fmla="*/ 175690 h 175689"/>
                <a:gd name="connsiteX2" fmla="*/ 45008 w 47063"/>
                <a:gd name="connsiteY2" fmla="*/ 144847 h 175689"/>
                <a:gd name="connsiteX3" fmla="*/ 47064 w 47063"/>
                <a:gd name="connsiteY3" fmla="*/ 0 h 175689"/>
                <a:gd name="connsiteX4" fmla="*/ 2056 w 47063"/>
                <a:gd name="connsiteY4" fmla="*/ 30843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3" h="175689">
                  <a:moveTo>
                    <a:pt x="2056" y="31071"/>
                  </a:moveTo>
                  <a:lnTo>
                    <a:pt x="0" y="175690"/>
                  </a:lnTo>
                  <a:lnTo>
                    <a:pt x="45008" y="144847"/>
                  </a:lnTo>
                  <a:cubicBezTo>
                    <a:pt x="45693" y="96641"/>
                    <a:pt x="46378" y="48435"/>
                    <a:pt x="47064" y="0"/>
                  </a:cubicBezTo>
                  <a:lnTo>
                    <a:pt x="2056" y="30843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" name="Рисунок 229">
              <a:extLst>
                <a:ext uri="{FF2B5EF4-FFF2-40B4-BE49-F238E27FC236}">
                  <a16:creationId xmlns="" xmlns:a16="http://schemas.microsoft.com/office/drawing/2014/main" id="{7DB929F5-B39C-4E6D-A1F1-2A12C48A7C22}"/>
                </a:ext>
              </a:extLst>
            </p:cNvPr>
            <p:cNvSpPr/>
            <p:nvPr/>
          </p:nvSpPr>
          <p:spPr>
            <a:xfrm>
              <a:off x="6885692" y="3756086"/>
              <a:ext cx="38930" cy="161827"/>
            </a:xfrm>
            <a:custGeom>
              <a:avLst/>
              <a:gdLst>
                <a:gd name="connsiteX0" fmla="*/ 0 w 50033"/>
                <a:gd name="connsiteY0" fmla="*/ 144618 h 178202"/>
                <a:gd name="connsiteX1" fmla="*/ 6854 w 50033"/>
                <a:gd name="connsiteY1" fmla="*/ 0 h 178202"/>
                <a:gd name="connsiteX2" fmla="*/ 50034 w 50033"/>
                <a:gd name="connsiteY2" fmla="*/ 33584 h 178202"/>
                <a:gd name="connsiteX3" fmla="*/ 43408 w 50033"/>
                <a:gd name="connsiteY3" fmla="*/ 178203 h 178202"/>
                <a:gd name="connsiteX4" fmla="*/ 228 w 50033"/>
                <a:gd name="connsiteY4" fmla="*/ 144618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3" h="178202">
                  <a:moveTo>
                    <a:pt x="0" y="144618"/>
                  </a:moveTo>
                  <a:lnTo>
                    <a:pt x="6854" y="0"/>
                  </a:lnTo>
                  <a:lnTo>
                    <a:pt x="50034" y="33584"/>
                  </a:lnTo>
                  <a:cubicBezTo>
                    <a:pt x="47749" y="81791"/>
                    <a:pt x="45465" y="129997"/>
                    <a:pt x="43408" y="178203"/>
                  </a:cubicBezTo>
                  <a:lnTo>
                    <a:pt x="228" y="144618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" name="Рисунок 229">
              <a:extLst>
                <a:ext uri="{FF2B5EF4-FFF2-40B4-BE49-F238E27FC236}">
                  <a16:creationId xmlns="" xmlns:a16="http://schemas.microsoft.com/office/drawing/2014/main" id="{A88B6F08-B209-4FE8-9FFB-A3F2BCF77270}"/>
                </a:ext>
              </a:extLst>
            </p:cNvPr>
            <p:cNvSpPr/>
            <p:nvPr/>
          </p:nvSpPr>
          <p:spPr>
            <a:xfrm>
              <a:off x="6799322" y="3729645"/>
              <a:ext cx="125300" cy="36338"/>
            </a:xfrm>
            <a:custGeom>
              <a:avLst/>
              <a:gdLst>
                <a:gd name="connsiteX0" fmla="*/ 35412 w 179573"/>
                <a:gd name="connsiteY0" fmla="*/ 55060 h 55060"/>
                <a:gd name="connsiteX1" fmla="*/ 179574 w 179573"/>
                <a:gd name="connsiteY1" fmla="*/ 41581 h 55060"/>
                <a:gd name="connsiteX2" fmla="*/ 144162 w 179573"/>
                <a:gd name="connsiteY2" fmla="*/ 0 h 55060"/>
                <a:gd name="connsiteX3" fmla="*/ 0 w 179573"/>
                <a:gd name="connsiteY3" fmla="*/ 13251 h 55060"/>
                <a:gd name="connsiteX4" fmla="*/ 35412 w 179573"/>
                <a:gd name="connsiteY4" fmla="*/ 54832 h 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73" h="55060">
                  <a:moveTo>
                    <a:pt x="35412" y="55060"/>
                  </a:moveTo>
                  <a:lnTo>
                    <a:pt x="179574" y="41581"/>
                  </a:lnTo>
                  <a:lnTo>
                    <a:pt x="144162" y="0"/>
                  </a:lnTo>
                  <a:cubicBezTo>
                    <a:pt x="96184" y="4341"/>
                    <a:pt x="47978" y="8910"/>
                    <a:pt x="0" y="13251"/>
                  </a:cubicBezTo>
                  <a:lnTo>
                    <a:pt x="35412" y="54832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" name="Рисунок 229">
              <a:extLst>
                <a:ext uri="{FF2B5EF4-FFF2-40B4-BE49-F238E27FC236}">
                  <a16:creationId xmlns="" xmlns:a16="http://schemas.microsoft.com/office/drawing/2014/main" id="{360CDDDB-9392-4B34-924F-F02828A25B35}"/>
                </a:ext>
              </a:extLst>
            </p:cNvPr>
            <p:cNvSpPr/>
            <p:nvPr/>
          </p:nvSpPr>
          <p:spPr>
            <a:xfrm>
              <a:off x="5566402" y="3708901"/>
              <a:ext cx="108132" cy="58693"/>
            </a:xfrm>
            <a:custGeom>
              <a:avLst/>
              <a:gdLst>
                <a:gd name="connsiteX0" fmla="*/ 143019 w 180944"/>
                <a:gd name="connsiteY0" fmla="*/ 61457 h 61457"/>
                <a:gd name="connsiteX1" fmla="*/ 0 w 180944"/>
                <a:gd name="connsiteY1" fmla="*/ 39296 h 61457"/>
                <a:gd name="connsiteX2" fmla="*/ 37925 w 180944"/>
                <a:gd name="connsiteY2" fmla="*/ 0 h 61457"/>
                <a:gd name="connsiteX3" fmla="*/ 180944 w 180944"/>
                <a:gd name="connsiteY3" fmla="*/ 22161 h 61457"/>
                <a:gd name="connsiteX4" fmla="*/ 143019 w 180944"/>
                <a:gd name="connsiteY4" fmla="*/ 61457 h 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4" h="61457">
                  <a:moveTo>
                    <a:pt x="143019" y="61457"/>
                  </a:moveTo>
                  <a:lnTo>
                    <a:pt x="0" y="39296"/>
                  </a:lnTo>
                  <a:cubicBezTo>
                    <a:pt x="12566" y="26273"/>
                    <a:pt x="25360" y="13023"/>
                    <a:pt x="37925" y="0"/>
                  </a:cubicBezTo>
                  <a:cubicBezTo>
                    <a:pt x="85674" y="7311"/>
                    <a:pt x="133195" y="14850"/>
                    <a:pt x="180944" y="22161"/>
                  </a:cubicBezTo>
                  <a:lnTo>
                    <a:pt x="143019" y="61457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" name="Рисунок 229">
              <a:extLst>
                <a:ext uri="{FF2B5EF4-FFF2-40B4-BE49-F238E27FC236}">
                  <a16:creationId xmlns="" xmlns:a16="http://schemas.microsoft.com/office/drawing/2014/main" id="{583565E2-CBB3-44B4-8A12-039E12B9DA53}"/>
                </a:ext>
              </a:extLst>
            </p:cNvPr>
            <p:cNvSpPr/>
            <p:nvPr/>
          </p:nvSpPr>
          <p:spPr>
            <a:xfrm>
              <a:off x="5548158" y="3751686"/>
              <a:ext cx="27254" cy="160578"/>
            </a:xfrm>
            <a:custGeom>
              <a:avLst/>
              <a:gdLst>
                <a:gd name="connsiteX0" fmla="*/ 45008 w 47063"/>
                <a:gd name="connsiteY0" fmla="*/ 144618 h 175689"/>
                <a:gd name="connsiteX1" fmla="*/ 47064 w 47063"/>
                <a:gd name="connsiteY1" fmla="*/ 0 h 175689"/>
                <a:gd name="connsiteX2" fmla="*/ 2056 w 47063"/>
                <a:gd name="connsiteY2" fmla="*/ 30843 h 175689"/>
                <a:gd name="connsiteX3" fmla="*/ 0 w 47063"/>
                <a:gd name="connsiteY3" fmla="*/ 175690 h 175689"/>
                <a:gd name="connsiteX4" fmla="*/ 45008 w 47063"/>
                <a:gd name="connsiteY4" fmla="*/ 144847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3" h="175689">
                  <a:moveTo>
                    <a:pt x="45008" y="144618"/>
                  </a:moveTo>
                  <a:lnTo>
                    <a:pt x="47064" y="0"/>
                  </a:lnTo>
                  <a:lnTo>
                    <a:pt x="2056" y="30843"/>
                  </a:lnTo>
                  <a:cubicBezTo>
                    <a:pt x="1371" y="79049"/>
                    <a:pt x="685" y="127255"/>
                    <a:pt x="0" y="175690"/>
                  </a:cubicBezTo>
                  <a:lnTo>
                    <a:pt x="45008" y="144847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="" xmlns:a16="http://schemas.microsoft.com/office/drawing/2014/main" id="{D01DB1D9-B47F-450D-BFA4-E19D2EB475ED}"/>
              </a:ext>
            </a:extLst>
          </p:cNvPr>
          <p:cNvGrpSpPr/>
          <p:nvPr/>
        </p:nvGrpSpPr>
        <p:grpSpPr>
          <a:xfrm>
            <a:off x="3259588" y="5784156"/>
            <a:ext cx="5735625" cy="927584"/>
            <a:chOff x="5548158" y="3708901"/>
            <a:chExt cx="1376464" cy="489969"/>
          </a:xfrm>
          <a:solidFill>
            <a:srgbClr val="E3A945"/>
          </a:solidFill>
        </p:grpSpPr>
        <p:sp>
          <p:nvSpPr>
            <p:cNvPr id="126" name="Рисунок 229">
              <a:extLst>
                <a:ext uri="{FF2B5EF4-FFF2-40B4-BE49-F238E27FC236}">
                  <a16:creationId xmlns="" xmlns:a16="http://schemas.microsoft.com/office/drawing/2014/main" id="{1DA5B68B-DF10-429B-A35E-68DF7361910B}"/>
                </a:ext>
              </a:extLst>
            </p:cNvPr>
            <p:cNvSpPr/>
            <p:nvPr/>
          </p:nvSpPr>
          <p:spPr>
            <a:xfrm>
              <a:off x="5551751" y="3996711"/>
              <a:ext cx="25829" cy="178202"/>
            </a:xfrm>
            <a:custGeom>
              <a:avLst/>
              <a:gdLst>
                <a:gd name="connsiteX0" fmla="*/ 50034 w 50033"/>
                <a:gd name="connsiteY0" fmla="*/ 33584 h 178202"/>
                <a:gd name="connsiteX1" fmla="*/ 43180 w 50033"/>
                <a:gd name="connsiteY1" fmla="*/ 178203 h 178202"/>
                <a:gd name="connsiteX2" fmla="*/ 0 w 50033"/>
                <a:gd name="connsiteY2" fmla="*/ 144618 h 178202"/>
                <a:gd name="connsiteX3" fmla="*/ 6625 w 50033"/>
                <a:gd name="connsiteY3" fmla="*/ 0 h 178202"/>
                <a:gd name="connsiteX4" fmla="*/ 49805 w 50033"/>
                <a:gd name="connsiteY4" fmla="*/ 33584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3" h="178202">
                  <a:moveTo>
                    <a:pt x="50034" y="33584"/>
                  </a:moveTo>
                  <a:lnTo>
                    <a:pt x="43180" y="178203"/>
                  </a:lnTo>
                  <a:lnTo>
                    <a:pt x="0" y="144618"/>
                  </a:lnTo>
                  <a:cubicBezTo>
                    <a:pt x="2285" y="96412"/>
                    <a:pt x="4569" y="48206"/>
                    <a:pt x="6625" y="0"/>
                  </a:cubicBezTo>
                  <a:lnTo>
                    <a:pt x="49805" y="33584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" name="Рисунок 229">
              <a:extLst>
                <a:ext uri="{FF2B5EF4-FFF2-40B4-BE49-F238E27FC236}">
                  <a16:creationId xmlns="" xmlns:a16="http://schemas.microsoft.com/office/drawing/2014/main" id="{AFDA496E-234A-42B8-B56E-0359CBBA4AFA}"/>
                </a:ext>
              </a:extLst>
            </p:cNvPr>
            <p:cNvSpPr/>
            <p:nvPr/>
          </p:nvSpPr>
          <p:spPr>
            <a:xfrm>
              <a:off x="5584747" y="4145944"/>
              <a:ext cx="128939" cy="52926"/>
            </a:xfrm>
            <a:custGeom>
              <a:avLst/>
              <a:gdLst>
                <a:gd name="connsiteX0" fmla="*/ 144162 w 179573"/>
                <a:gd name="connsiteY0" fmla="*/ 0 h 55060"/>
                <a:gd name="connsiteX1" fmla="*/ 0 w 179573"/>
                <a:gd name="connsiteY1" fmla="*/ 13479 h 55060"/>
                <a:gd name="connsiteX2" fmla="*/ 35412 w 179573"/>
                <a:gd name="connsiteY2" fmla="*/ 55060 h 55060"/>
                <a:gd name="connsiteX3" fmla="*/ 179574 w 179573"/>
                <a:gd name="connsiteY3" fmla="*/ 41809 h 55060"/>
                <a:gd name="connsiteX4" fmla="*/ 144162 w 179573"/>
                <a:gd name="connsiteY4" fmla="*/ 228 h 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73" h="55060">
                  <a:moveTo>
                    <a:pt x="144162" y="0"/>
                  </a:moveTo>
                  <a:lnTo>
                    <a:pt x="0" y="13479"/>
                  </a:lnTo>
                  <a:lnTo>
                    <a:pt x="35412" y="55060"/>
                  </a:lnTo>
                  <a:cubicBezTo>
                    <a:pt x="83390" y="50719"/>
                    <a:pt x="131596" y="46150"/>
                    <a:pt x="179574" y="41809"/>
                  </a:cubicBezTo>
                  <a:lnTo>
                    <a:pt x="144162" y="228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" name="Рисунок 229">
              <a:extLst>
                <a:ext uri="{FF2B5EF4-FFF2-40B4-BE49-F238E27FC236}">
                  <a16:creationId xmlns="" xmlns:a16="http://schemas.microsoft.com/office/drawing/2014/main" id="{16B82C2D-D168-4801-B7F9-CE8FF2604BCC}"/>
                </a:ext>
              </a:extLst>
            </p:cNvPr>
            <p:cNvSpPr/>
            <p:nvPr/>
          </p:nvSpPr>
          <p:spPr>
            <a:xfrm>
              <a:off x="6755824" y="4142978"/>
              <a:ext cx="134042" cy="55892"/>
            </a:xfrm>
            <a:custGeom>
              <a:avLst/>
              <a:gdLst>
                <a:gd name="connsiteX0" fmla="*/ 37925 w 180944"/>
                <a:gd name="connsiteY0" fmla="*/ 0 h 61457"/>
                <a:gd name="connsiteX1" fmla="*/ 180944 w 180944"/>
                <a:gd name="connsiteY1" fmla="*/ 22161 h 61457"/>
                <a:gd name="connsiteX2" fmla="*/ 143019 w 180944"/>
                <a:gd name="connsiteY2" fmla="*/ 61457 h 61457"/>
                <a:gd name="connsiteX3" fmla="*/ 0 w 180944"/>
                <a:gd name="connsiteY3" fmla="*/ 39296 h 61457"/>
                <a:gd name="connsiteX4" fmla="*/ 37925 w 180944"/>
                <a:gd name="connsiteY4" fmla="*/ 0 h 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4" h="61457">
                  <a:moveTo>
                    <a:pt x="37925" y="0"/>
                  </a:moveTo>
                  <a:lnTo>
                    <a:pt x="180944" y="22161"/>
                  </a:lnTo>
                  <a:cubicBezTo>
                    <a:pt x="168379" y="35184"/>
                    <a:pt x="155585" y="48435"/>
                    <a:pt x="143019" y="61457"/>
                  </a:cubicBezTo>
                  <a:cubicBezTo>
                    <a:pt x="95270" y="54146"/>
                    <a:pt x="47749" y="46607"/>
                    <a:pt x="0" y="39296"/>
                  </a:cubicBezTo>
                  <a:lnTo>
                    <a:pt x="37925" y="0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" name="Рисунок 229">
              <a:extLst>
                <a:ext uri="{FF2B5EF4-FFF2-40B4-BE49-F238E27FC236}">
                  <a16:creationId xmlns="" xmlns:a16="http://schemas.microsoft.com/office/drawing/2014/main" id="{7A684905-84A6-49CB-BE8F-11E7F56349E3}"/>
                </a:ext>
              </a:extLst>
            </p:cNvPr>
            <p:cNvSpPr/>
            <p:nvPr/>
          </p:nvSpPr>
          <p:spPr>
            <a:xfrm>
              <a:off x="6892860" y="3983690"/>
              <a:ext cx="26170" cy="175689"/>
            </a:xfrm>
            <a:custGeom>
              <a:avLst/>
              <a:gdLst>
                <a:gd name="connsiteX0" fmla="*/ 2056 w 47063"/>
                <a:gd name="connsiteY0" fmla="*/ 31071 h 175689"/>
                <a:gd name="connsiteX1" fmla="*/ 0 w 47063"/>
                <a:gd name="connsiteY1" fmla="*/ 175690 h 175689"/>
                <a:gd name="connsiteX2" fmla="*/ 45008 w 47063"/>
                <a:gd name="connsiteY2" fmla="*/ 144847 h 175689"/>
                <a:gd name="connsiteX3" fmla="*/ 47064 w 47063"/>
                <a:gd name="connsiteY3" fmla="*/ 0 h 175689"/>
                <a:gd name="connsiteX4" fmla="*/ 2056 w 47063"/>
                <a:gd name="connsiteY4" fmla="*/ 30843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3" h="175689">
                  <a:moveTo>
                    <a:pt x="2056" y="31071"/>
                  </a:moveTo>
                  <a:lnTo>
                    <a:pt x="0" y="175690"/>
                  </a:lnTo>
                  <a:lnTo>
                    <a:pt x="45008" y="144847"/>
                  </a:lnTo>
                  <a:cubicBezTo>
                    <a:pt x="45693" y="96641"/>
                    <a:pt x="46378" y="48435"/>
                    <a:pt x="47064" y="0"/>
                  </a:cubicBezTo>
                  <a:lnTo>
                    <a:pt x="2056" y="30843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" name="Рисунок 229">
              <a:extLst>
                <a:ext uri="{FF2B5EF4-FFF2-40B4-BE49-F238E27FC236}">
                  <a16:creationId xmlns="" xmlns:a16="http://schemas.microsoft.com/office/drawing/2014/main" id="{7DB929F5-B39C-4E6D-A1F1-2A12C48A7C22}"/>
                </a:ext>
              </a:extLst>
            </p:cNvPr>
            <p:cNvSpPr/>
            <p:nvPr/>
          </p:nvSpPr>
          <p:spPr>
            <a:xfrm>
              <a:off x="6885692" y="3756086"/>
              <a:ext cx="38930" cy="161827"/>
            </a:xfrm>
            <a:custGeom>
              <a:avLst/>
              <a:gdLst>
                <a:gd name="connsiteX0" fmla="*/ 0 w 50033"/>
                <a:gd name="connsiteY0" fmla="*/ 144618 h 178202"/>
                <a:gd name="connsiteX1" fmla="*/ 6854 w 50033"/>
                <a:gd name="connsiteY1" fmla="*/ 0 h 178202"/>
                <a:gd name="connsiteX2" fmla="*/ 50034 w 50033"/>
                <a:gd name="connsiteY2" fmla="*/ 33584 h 178202"/>
                <a:gd name="connsiteX3" fmla="*/ 43408 w 50033"/>
                <a:gd name="connsiteY3" fmla="*/ 178203 h 178202"/>
                <a:gd name="connsiteX4" fmla="*/ 228 w 50033"/>
                <a:gd name="connsiteY4" fmla="*/ 144618 h 178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33" h="178202">
                  <a:moveTo>
                    <a:pt x="0" y="144618"/>
                  </a:moveTo>
                  <a:lnTo>
                    <a:pt x="6854" y="0"/>
                  </a:lnTo>
                  <a:lnTo>
                    <a:pt x="50034" y="33584"/>
                  </a:lnTo>
                  <a:cubicBezTo>
                    <a:pt x="47749" y="81791"/>
                    <a:pt x="45465" y="129997"/>
                    <a:pt x="43408" y="178203"/>
                  </a:cubicBezTo>
                  <a:lnTo>
                    <a:pt x="228" y="144618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" name="Рисунок 229">
              <a:extLst>
                <a:ext uri="{FF2B5EF4-FFF2-40B4-BE49-F238E27FC236}">
                  <a16:creationId xmlns="" xmlns:a16="http://schemas.microsoft.com/office/drawing/2014/main" id="{A88B6F08-B209-4FE8-9FFB-A3F2BCF77270}"/>
                </a:ext>
              </a:extLst>
            </p:cNvPr>
            <p:cNvSpPr/>
            <p:nvPr/>
          </p:nvSpPr>
          <p:spPr>
            <a:xfrm>
              <a:off x="6799322" y="3729645"/>
              <a:ext cx="125300" cy="36338"/>
            </a:xfrm>
            <a:custGeom>
              <a:avLst/>
              <a:gdLst>
                <a:gd name="connsiteX0" fmla="*/ 35412 w 179573"/>
                <a:gd name="connsiteY0" fmla="*/ 55060 h 55060"/>
                <a:gd name="connsiteX1" fmla="*/ 179574 w 179573"/>
                <a:gd name="connsiteY1" fmla="*/ 41581 h 55060"/>
                <a:gd name="connsiteX2" fmla="*/ 144162 w 179573"/>
                <a:gd name="connsiteY2" fmla="*/ 0 h 55060"/>
                <a:gd name="connsiteX3" fmla="*/ 0 w 179573"/>
                <a:gd name="connsiteY3" fmla="*/ 13251 h 55060"/>
                <a:gd name="connsiteX4" fmla="*/ 35412 w 179573"/>
                <a:gd name="connsiteY4" fmla="*/ 54832 h 5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73" h="55060">
                  <a:moveTo>
                    <a:pt x="35412" y="55060"/>
                  </a:moveTo>
                  <a:lnTo>
                    <a:pt x="179574" y="41581"/>
                  </a:lnTo>
                  <a:lnTo>
                    <a:pt x="144162" y="0"/>
                  </a:lnTo>
                  <a:cubicBezTo>
                    <a:pt x="96184" y="4341"/>
                    <a:pt x="47978" y="8910"/>
                    <a:pt x="0" y="13251"/>
                  </a:cubicBezTo>
                  <a:lnTo>
                    <a:pt x="35412" y="54832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" name="Рисунок 229">
              <a:extLst>
                <a:ext uri="{FF2B5EF4-FFF2-40B4-BE49-F238E27FC236}">
                  <a16:creationId xmlns="" xmlns:a16="http://schemas.microsoft.com/office/drawing/2014/main" id="{360CDDDB-9392-4B34-924F-F02828A25B35}"/>
                </a:ext>
              </a:extLst>
            </p:cNvPr>
            <p:cNvSpPr/>
            <p:nvPr/>
          </p:nvSpPr>
          <p:spPr>
            <a:xfrm>
              <a:off x="5566402" y="3708901"/>
              <a:ext cx="108132" cy="58693"/>
            </a:xfrm>
            <a:custGeom>
              <a:avLst/>
              <a:gdLst>
                <a:gd name="connsiteX0" fmla="*/ 143019 w 180944"/>
                <a:gd name="connsiteY0" fmla="*/ 61457 h 61457"/>
                <a:gd name="connsiteX1" fmla="*/ 0 w 180944"/>
                <a:gd name="connsiteY1" fmla="*/ 39296 h 61457"/>
                <a:gd name="connsiteX2" fmla="*/ 37925 w 180944"/>
                <a:gd name="connsiteY2" fmla="*/ 0 h 61457"/>
                <a:gd name="connsiteX3" fmla="*/ 180944 w 180944"/>
                <a:gd name="connsiteY3" fmla="*/ 22161 h 61457"/>
                <a:gd name="connsiteX4" fmla="*/ 143019 w 180944"/>
                <a:gd name="connsiteY4" fmla="*/ 61457 h 6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4" h="61457">
                  <a:moveTo>
                    <a:pt x="143019" y="61457"/>
                  </a:moveTo>
                  <a:lnTo>
                    <a:pt x="0" y="39296"/>
                  </a:lnTo>
                  <a:cubicBezTo>
                    <a:pt x="12566" y="26273"/>
                    <a:pt x="25360" y="13023"/>
                    <a:pt x="37925" y="0"/>
                  </a:cubicBezTo>
                  <a:cubicBezTo>
                    <a:pt x="85674" y="7311"/>
                    <a:pt x="133195" y="14850"/>
                    <a:pt x="180944" y="22161"/>
                  </a:cubicBezTo>
                  <a:lnTo>
                    <a:pt x="143019" y="61457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" name="Рисунок 229">
              <a:extLst>
                <a:ext uri="{FF2B5EF4-FFF2-40B4-BE49-F238E27FC236}">
                  <a16:creationId xmlns="" xmlns:a16="http://schemas.microsoft.com/office/drawing/2014/main" id="{583565E2-CBB3-44B4-8A12-039E12B9DA53}"/>
                </a:ext>
              </a:extLst>
            </p:cNvPr>
            <p:cNvSpPr/>
            <p:nvPr/>
          </p:nvSpPr>
          <p:spPr>
            <a:xfrm>
              <a:off x="5548158" y="3751686"/>
              <a:ext cx="27254" cy="160578"/>
            </a:xfrm>
            <a:custGeom>
              <a:avLst/>
              <a:gdLst>
                <a:gd name="connsiteX0" fmla="*/ 45008 w 47063"/>
                <a:gd name="connsiteY0" fmla="*/ 144618 h 175689"/>
                <a:gd name="connsiteX1" fmla="*/ 47064 w 47063"/>
                <a:gd name="connsiteY1" fmla="*/ 0 h 175689"/>
                <a:gd name="connsiteX2" fmla="*/ 2056 w 47063"/>
                <a:gd name="connsiteY2" fmla="*/ 30843 h 175689"/>
                <a:gd name="connsiteX3" fmla="*/ 0 w 47063"/>
                <a:gd name="connsiteY3" fmla="*/ 175690 h 175689"/>
                <a:gd name="connsiteX4" fmla="*/ 45008 w 47063"/>
                <a:gd name="connsiteY4" fmla="*/ 144847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3" h="175689">
                  <a:moveTo>
                    <a:pt x="45008" y="144618"/>
                  </a:moveTo>
                  <a:lnTo>
                    <a:pt x="47064" y="0"/>
                  </a:lnTo>
                  <a:lnTo>
                    <a:pt x="2056" y="30843"/>
                  </a:lnTo>
                  <a:cubicBezTo>
                    <a:pt x="1371" y="79049"/>
                    <a:pt x="685" y="127255"/>
                    <a:pt x="0" y="175690"/>
                  </a:cubicBezTo>
                  <a:lnTo>
                    <a:pt x="45008" y="144847"/>
                  </a:lnTo>
                  <a:close/>
                </a:path>
              </a:pathLst>
            </a:custGeom>
            <a:grpFill/>
            <a:ln w="22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450203" y="3251570"/>
            <a:ext cx="5481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746E"/>
                </a:solidFill>
              </a:rPr>
              <a:t>Оценка индивидуального продвижения обучающегося в освоении программы учебного </a:t>
            </a:r>
            <a:r>
              <a:rPr lang="ru-RU" sz="1400" b="1" dirty="0" smtClean="0">
                <a:solidFill>
                  <a:srgbClr val="02746E"/>
                </a:solidFill>
              </a:rPr>
              <a:t>предмета</a:t>
            </a:r>
            <a:endParaRPr lang="ru-RU" sz="1400" b="1" dirty="0">
              <a:solidFill>
                <a:srgbClr val="02746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5609" y="5865456"/>
            <a:ext cx="564220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>
                <a:solidFill>
                  <a:srgbClr val="02746E"/>
                </a:solidFill>
              </a:rPr>
              <a:t>Внутренняя оценка </a:t>
            </a:r>
            <a:r>
              <a:rPr lang="ru-RU" sz="1400" b="1" dirty="0">
                <a:solidFill>
                  <a:srgbClr val="02746E"/>
                </a:solidFill>
              </a:rPr>
              <a:t>(достижение итоговых планируемых результатов по уровням образования: накопленная оценка и итоговая работа по предмету) и </a:t>
            </a:r>
            <a:r>
              <a:rPr lang="ru-RU" sz="1400" b="1" u="sng" dirty="0">
                <a:solidFill>
                  <a:srgbClr val="02746E"/>
                </a:solidFill>
              </a:rPr>
              <a:t>внешняя оценка  </a:t>
            </a:r>
            <a:r>
              <a:rPr lang="ru-RU" sz="1400" b="1" dirty="0">
                <a:solidFill>
                  <a:srgbClr val="02746E"/>
                </a:solidFill>
              </a:rPr>
              <a:t>(результаты ГИА)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2424" y="1562074"/>
            <a:ext cx="3934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026661"/>
                </a:solidFill>
                <a:latin typeface="Arial" panose="020B0604020202020204" pitchFamily="34" charset="0"/>
              </a:rPr>
              <a:t>Оценочные процедуры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9106021" y="1582293"/>
            <a:ext cx="3137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026661"/>
                </a:solidFill>
                <a:latin typeface="Arial" panose="020B0604020202020204" pitchFamily="34" charset="0"/>
              </a:rPr>
              <a:t>Инструменты оценки</a:t>
            </a:r>
          </a:p>
        </p:txBody>
      </p:sp>
      <p:sp>
        <p:nvSpPr>
          <p:cNvPr id="137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9416514" y="3097151"/>
            <a:ext cx="2571345" cy="923967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2746E"/>
                </a:solidFill>
              </a:rPr>
              <a:t>Самостоятельная работа</a:t>
            </a:r>
          </a:p>
          <a:p>
            <a:r>
              <a:rPr lang="ru-RU" sz="1200" b="1" kern="0" dirty="0">
                <a:solidFill>
                  <a:srgbClr val="02746E"/>
                </a:solidFill>
              </a:rPr>
              <a:t>Опрос «по действию»</a:t>
            </a:r>
          </a:p>
          <a:p>
            <a:r>
              <a:rPr lang="ru-RU" sz="1200" b="1" kern="0" dirty="0">
                <a:solidFill>
                  <a:srgbClr val="02746E"/>
                </a:solidFill>
              </a:rPr>
              <a:t>Тестирование</a:t>
            </a:r>
          </a:p>
          <a:p>
            <a:r>
              <a:rPr lang="ru-RU" sz="1200" b="1" kern="0" dirty="0">
                <a:solidFill>
                  <a:srgbClr val="02746E"/>
                </a:solidFill>
              </a:rPr>
              <a:t>Практическая работа</a:t>
            </a:r>
          </a:p>
          <a:p>
            <a:r>
              <a:rPr lang="ru-RU" sz="1200" b="1" kern="0" dirty="0">
                <a:solidFill>
                  <a:srgbClr val="C00000"/>
                </a:solidFill>
              </a:rPr>
              <a:t>Др. ???</a:t>
            </a:r>
          </a:p>
          <a:p>
            <a:endParaRPr lang="ru-RU" sz="1200" b="1" kern="0" dirty="0">
              <a:solidFill>
                <a:srgbClr val="02746E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02746E"/>
              </a:solidFill>
            </a:endParaRPr>
          </a:p>
        </p:txBody>
      </p:sp>
      <p:sp>
        <p:nvSpPr>
          <p:cNvPr id="138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9431830" y="4154542"/>
            <a:ext cx="2556029" cy="634293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r>
              <a:rPr lang="ru-RU" sz="1200" b="1" kern="0" dirty="0">
                <a:solidFill>
                  <a:srgbClr val="02746E"/>
                </a:solidFill>
              </a:rPr>
              <a:t>Тематическая контрольная работа</a:t>
            </a:r>
          </a:p>
          <a:p>
            <a:r>
              <a:rPr lang="ru-RU" sz="1200" b="1" kern="0" dirty="0">
                <a:solidFill>
                  <a:srgbClr val="02746E"/>
                </a:solidFill>
              </a:rPr>
              <a:t>Практическая работа</a:t>
            </a:r>
          </a:p>
          <a:p>
            <a:r>
              <a:rPr lang="ru-RU" sz="1200" b="1" kern="0" dirty="0">
                <a:solidFill>
                  <a:srgbClr val="C00000"/>
                </a:solidFill>
              </a:rPr>
              <a:t>Др. ???</a:t>
            </a:r>
          </a:p>
          <a:p>
            <a:endParaRPr lang="ru-RU" sz="1200" b="1" dirty="0">
              <a:solidFill>
                <a:srgbClr val="02746E"/>
              </a:solidFill>
            </a:endParaRPr>
          </a:p>
        </p:txBody>
      </p:sp>
      <p:sp>
        <p:nvSpPr>
          <p:cNvPr id="139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9457752" y="5077695"/>
            <a:ext cx="2634401" cy="482782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r>
              <a:rPr lang="ru-RU" sz="1200" b="1" kern="0" dirty="0">
                <a:solidFill>
                  <a:srgbClr val="02746E"/>
                </a:solidFill>
              </a:rPr>
              <a:t>Контрольная работа</a:t>
            </a:r>
          </a:p>
          <a:p>
            <a:r>
              <a:rPr lang="ru-RU" sz="1200" b="1" kern="0" dirty="0">
                <a:solidFill>
                  <a:srgbClr val="C00000"/>
                </a:solidFill>
              </a:rPr>
              <a:t>Др. ???</a:t>
            </a:r>
          </a:p>
          <a:p>
            <a:endParaRPr lang="ru-RU" sz="1200" b="1" dirty="0">
              <a:solidFill>
                <a:srgbClr val="02746E"/>
              </a:solidFill>
            </a:endParaRPr>
          </a:p>
        </p:txBody>
      </p:sp>
      <p:sp>
        <p:nvSpPr>
          <p:cNvPr id="140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9442780" y="6001948"/>
            <a:ext cx="2634401" cy="443251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r>
              <a:rPr lang="ru-RU" sz="1200" b="1" kern="0" dirty="0">
                <a:solidFill>
                  <a:srgbClr val="02746E"/>
                </a:solidFill>
              </a:rPr>
              <a:t>Контрольная работа (включает задания по уровню образования)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02746E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42" y="4986762"/>
            <a:ext cx="182033" cy="65760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53" y="4121212"/>
            <a:ext cx="182033" cy="65760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98" y="3269774"/>
            <a:ext cx="182033" cy="65760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61" y="2220477"/>
            <a:ext cx="182033" cy="65760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40" y="5890232"/>
            <a:ext cx="182033" cy="657608"/>
          </a:xfrm>
          <a:prstGeom prst="rect">
            <a:avLst/>
          </a:prstGeom>
        </p:spPr>
      </p:pic>
      <p:sp>
        <p:nvSpPr>
          <p:cNvPr id="85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400209" y="4045564"/>
            <a:ext cx="2301848" cy="638229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>
                <a:solidFill>
                  <a:prstClr val="white"/>
                </a:solidFill>
              </a:rPr>
              <a:t>Тематическое оценивание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prstClr val="white"/>
              </a:solidFill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Inter"/>
            </a:endParaRPr>
          </a:p>
        </p:txBody>
      </p:sp>
      <p:sp>
        <p:nvSpPr>
          <p:cNvPr id="88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427647" y="5024755"/>
            <a:ext cx="2301848" cy="638229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>
                <a:solidFill>
                  <a:prstClr val="white"/>
                </a:solidFill>
              </a:rPr>
              <a:t>Промежуточное</a:t>
            </a:r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>
                <a:solidFill>
                  <a:prstClr val="white"/>
                </a:solidFill>
              </a:rPr>
              <a:t>оценивание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prstClr val="white"/>
              </a:solidFill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Inter"/>
            </a:endParaRPr>
          </a:p>
        </p:txBody>
      </p:sp>
      <p:sp>
        <p:nvSpPr>
          <p:cNvPr id="89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415519" y="5894285"/>
            <a:ext cx="2301848" cy="638229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>
                <a:solidFill>
                  <a:prstClr val="white"/>
                </a:solidFill>
              </a:rPr>
              <a:t>Итоговое оценивание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endParaRPr lang="ru-RU" sz="1400" b="1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ru-RU" sz="1400" dirty="0">
              <a:solidFill>
                <a:prstClr val="white"/>
              </a:solidFill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Inter"/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99" y="116766"/>
            <a:ext cx="1387904" cy="130307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45998" y="5890232"/>
            <a:ext cx="2458527" cy="666685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</p:txBody>
      </p:sp>
      <p:sp>
        <p:nvSpPr>
          <p:cNvPr id="61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30735" y="3947395"/>
            <a:ext cx="2458527" cy="841440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DFCDB92-FF37-3B67-C737-B6A1AC5D1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668" y="52656"/>
            <a:ext cx="992831" cy="1345838"/>
          </a:xfrm>
          <a:prstGeom prst="rect">
            <a:avLst/>
          </a:prstGeom>
        </p:spPr>
      </p:pic>
      <p:sp>
        <p:nvSpPr>
          <p:cNvPr id="145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23161" y="2114860"/>
            <a:ext cx="2458527" cy="731139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</p:txBody>
      </p:sp>
      <p:sp>
        <p:nvSpPr>
          <p:cNvPr id="146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409075" y="2188392"/>
            <a:ext cx="2301848" cy="583972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/>
              <a:t>Стартовая диагностика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endParaRPr lang="ru-RU" sz="1400" b="1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Inter"/>
            </a:endParaRPr>
          </a:p>
        </p:txBody>
      </p:sp>
      <p:sp>
        <p:nvSpPr>
          <p:cNvPr id="90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164027" y="2124147"/>
            <a:ext cx="2634401" cy="801070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2746E"/>
                </a:solidFill>
              </a:rPr>
              <a:t>Тестирование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2746E"/>
                </a:solidFill>
              </a:rPr>
              <a:t>Самостоятельная работа  Тематическая проверочная работа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C00000"/>
                </a:solidFill>
              </a:rPr>
              <a:t>Др. ???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dirty="0">
              <a:solidFill>
                <a:srgbClr val="02746E"/>
              </a:solidFill>
            </a:endParaRPr>
          </a:p>
        </p:txBody>
      </p:sp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47" y="2188391"/>
            <a:ext cx="182033" cy="65760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99012" y="141853"/>
            <a:ext cx="9606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Механизмы оценки достижения обучающимися планируемых результатов освоения ООП по учебному предмету «…….»</a:t>
            </a:r>
            <a:endParaRPr lang="ru-RU" sz="3000" i="1" dirty="0">
              <a:solidFill>
                <a:schemeClr val="bg1"/>
              </a:solidFill>
            </a:endParaRPr>
          </a:p>
        </p:txBody>
      </p:sp>
      <p:sp>
        <p:nvSpPr>
          <p:cNvPr id="58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48451" y="3058678"/>
            <a:ext cx="2458527" cy="757237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</p:txBody>
      </p:sp>
      <p:sp>
        <p:nvSpPr>
          <p:cNvPr id="60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59915" y="4946315"/>
            <a:ext cx="2458527" cy="785509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</p:txBody>
      </p:sp>
      <p:sp>
        <p:nvSpPr>
          <p:cNvPr id="62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441352" y="3107972"/>
            <a:ext cx="2301848" cy="638229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/>
              <a:t>Текущее оценивание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endParaRPr lang="ru-RU" sz="1400" b="1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ru-RU" sz="1400" kern="1200" dirty="0"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Inter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16" y="5074216"/>
            <a:ext cx="182033" cy="65760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29" y="4088581"/>
            <a:ext cx="182033" cy="6576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29" y="3150148"/>
            <a:ext cx="182033" cy="65760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90" y="5899309"/>
            <a:ext cx="182033" cy="657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19240" y="1595826"/>
            <a:ext cx="393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6661"/>
                </a:solidFill>
                <a:latin typeface="Arial" panose="020B0604020202020204" pitchFamily="34" charset="0"/>
              </a:rPr>
              <a:t>Оценочные процедуры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330174" y="1572040"/>
            <a:ext cx="896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6661"/>
                </a:solidFill>
                <a:latin typeface="Arial" panose="020B0604020202020204" pitchFamily="34" charset="0"/>
              </a:rPr>
              <a:t>Инструменты оценки: письменные и устные задания с учетом специфики учебного предмета</a:t>
            </a:r>
          </a:p>
        </p:txBody>
      </p:sp>
      <p:sp>
        <p:nvSpPr>
          <p:cNvPr id="137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169819" y="3026551"/>
            <a:ext cx="2634401" cy="976106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2746E"/>
                </a:solidFill>
              </a:rPr>
              <a:t>Самостоятельная работа</a:t>
            </a:r>
          </a:p>
          <a:p>
            <a:r>
              <a:rPr lang="ru-RU" sz="1200" b="1" kern="0" dirty="0">
                <a:solidFill>
                  <a:srgbClr val="02746E"/>
                </a:solidFill>
              </a:rPr>
              <a:t>Опрос «по действию»</a:t>
            </a:r>
          </a:p>
          <a:p>
            <a:r>
              <a:rPr lang="ru-RU" sz="1200" b="1" kern="0" dirty="0" smtClean="0">
                <a:solidFill>
                  <a:srgbClr val="02746E"/>
                </a:solidFill>
              </a:rPr>
              <a:t>Тестирование</a:t>
            </a:r>
          </a:p>
          <a:p>
            <a:r>
              <a:rPr lang="ru-RU" sz="1200" b="1" kern="0" dirty="0">
                <a:solidFill>
                  <a:srgbClr val="02746E"/>
                </a:solidFill>
              </a:rPr>
              <a:t>Практическая </a:t>
            </a:r>
            <a:r>
              <a:rPr lang="ru-RU" sz="1200" b="1" kern="0" dirty="0" smtClean="0">
                <a:solidFill>
                  <a:srgbClr val="02746E"/>
                </a:solidFill>
              </a:rPr>
              <a:t>работа</a:t>
            </a:r>
            <a:endParaRPr lang="ru-RU" sz="1200" b="1" kern="0" dirty="0">
              <a:solidFill>
                <a:srgbClr val="02746E"/>
              </a:solidFill>
            </a:endParaRPr>
          </a:p>
          <a:p>
            <a:r>
              <a:rPr lang="ru-RU" sz="1200" b="1" kern="0" dirty="0">
                <a:solidFill>
                  <a:srgbClr val="C00000"/>
                </a:solidFill>
              </a:rPr>
              <a:t>Др. ???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dirty="0">
              <a:solidFill>
                <a:srgbClr val="02746E"/>
              </a:solidFill>
            </a:endParaRPr>
          </a:p>
        </p:txBody>
      </p:sp>
      <p:sp>
        <p:nvSpPr>
          <p:cNvPr id="138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146236" y="4060301"/>
            <a:ext cx="2634401" cy="728293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r>
              <a:rPr lang="ru-RU" sz="1200" b="1" kern="0" dirty="0" smtClean="0">
                <a:solidFill>
                  <a:srgbClr val="02746E"/>
                </a:solidFill>
              </a:rPr>
              <a:t>Тематическая </a:t>
            </a:r>
            <a:r>
              <a:rPr lang="ru-RU" sz="1200" b="1" kern="0" dirty="0">
                <a:solidFill>
                  <a:srgbClr val="02746E"/>
                </a:solidFill>
              </a:rPr>
              <a:t>контрольная </a:t>
            </a:r>
            <a:r>
              <a:rPr lang="ru-RU" sz="1200" b="1" kern="0" dirty="0" smtClean="0">
                <a:solidFill>
                  <a:srgbClr val="02746E"/>
                </a:solidFill>
              </a:rPr>
              <a:t>работа</a:t>
            </a:r>
          </a:p>
          <a:p>
            <a:r>
              <a:rPr lang="ru-RU" sz="1200" b="1" kern="0" dirty="0">
                <a:solidFill>
                  <a:srgbClr val="02746E"/>
                </a:solidFill>
              </a:rPr>
              <a:t>Практическая </a:t>
            </a:r>
            <a:r>
              <a:rPr lang="ru-RU" sz="1200" b="1" kern="0" dirty="0" smtClean="0">
                <a:solidFill>
                  <a:srgbClr val="02746E"/>
                </a:solidFill>
              </a:rPr>
              <a:t>работа</a:t>
            </a:r>
            <a:endParaRPr lang="ru-RU" sz="1200" b="1" kern="0" dirty="0">
              <a:solidFill>
                <a:srgbClr val="02746E"/>
              </a:solidFill>
            </a:endParaRPr>
          </a:p>
          <a:p>
            <a:r>
              <a:rPr lang="ru-RU" sz="1200" b="1" kern="0" dirty="0">
                <a:solidFill>
                  <a:srgbClr val="C00000"/>
                </a:solidFill>
              </a:rPr>
              <a:t>Др. ???</a:t>
            </a:r>
          </a:p>
          <a:p>
            <a:endParaRPr lang="ru-RU" sz="1200" b="1" kern="0" dirty="0">
              <a:solidFill>
                <a:srgbClr val="02746E"/>
              </a:solidFill>
            </a:endParaRPr>
          </a:p>
        </p:txBody>
      </p:sp>
      <p:sp>
        <p:nvSpPr>
          <p:cNvPr id="139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118740" y="5153285"/>
            <a:ext cx="2634401" cy="483972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r>
              <a:rPr lang="ru-RU" sz="1200" b="1" kern="0" dirty="0">
                <a:solidFill>
                  <a:srgbClr val="02746E"/>
                </a:solidFill>
              </a:rPr>
              <a:t>Контрольная работа</a:t>
            </a:r>
          </a:p>
          <a:p>
            <a:r>
              <a:rPr lang="ru-RU" sz="1200" b="1" kern="0" dirty="0">
                <a:solidFill>
                  <a:srgbClr val="C00000"/>
                </a:solidFill>
              </a:rPr>
              <a:t>Др. ???</a:t>
            </a:r>
          </a:p>
          <a:p>
            <a:endParaRPr lang="ru-RU" sz="1200" b="1" dirty="0">
              <a:solidFill>
                <a:srgbClr val="02746E"/>
              </a:solidFill>
            </a:endParaRPr>
          </a:p>
        </p:txBody>
      </p:sp>
      <p:sp>
        <p:nvSpPr>
          <p:cNvPr id="140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3118739" y="6001948"/>
            <a:ext cx="2634401" cy="443251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r>
              <a:rPr lang="ru-RU" sz="1200" b="1" kern="0" dirty="0">
                <a:solidFill>
                  <a:srgbClr val="02746E"/>
                </a:solidFill>
              </a:rPr>
              <a:t>Контрольная работа (включает задания по уровню образования)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dirty="0">
              <a:solidFill>
                <a:srgbClr val="02746E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45" y="5076621"/>
            <a:ext cx="182033" cy="65760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37" y="4088580"/>
            <a:ext cx="182033" cy="65760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37" y="3189641"/>
            <a:ext cx="182033" cy="65760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46" y="2188391"/>
            <a:ext cx="182033" cy="65760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BB9A824A-D091-45D9-9A31-2BB0F5E03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82" y="6054769"/>
            <a:ext cx="182033" cy="657608"/>
          </a:xfrm>
          <a:prstGeom prst="rect">
            <a:avLst/>
          </a:prstGeom>
        </p:spPr>
      </p:pic>
      <p:sp>
        <p:nvSpPr>
          <p:cNvPr id="85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400209" y="4045564"/>
            <a:ext cx="2301848" cy="638229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/>
              <a:t>Тематическое оценивание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endParaRPr lang="ru-RU" sz="1400" b="1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ru-RU" sz="1400" kern="1200" dirty="0"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Inter"/>
            </a:endParaRPr>
          </a:p>
        </p:txBody>
      </p:sp>
      <p:sp>
        <p:nvSpPr>
          <p:cNvPr id="88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427647" y="5024755"/>
            <a:ext cx="2301848" cy="638229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/>
              <a:t>Промежуточное</a:t>
            </a:r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/>
              <a:t>оценивание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endParaRPr lang="ru-RU" sz="1400" b="1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ru-RU" sz="1400" kern="1200" dirty="0"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Inter"/>
            </a:endParaRPr>
          </a:p>
        </p:txBody>
      </p:sp>
      <p:sp>
        <p:nvSpPr>
          <p:cNvPr id="89" name="Полилиния: фигура 84">
            <a:extLst>
              <a:ext uri="{FF2B5EF4-FFF2-40B4-BE49-F238E27FC236}">
                <a16:creationId xmlns="" xmlns:a16="http://schemas.microsoft.com/office/drawing/2014/main" id="{F20CD6A8-2FA7-459A-80E4-0F29F4909C69}"/>
              </a:ext>
            </a:extLst>
          </p:cNvPr>
          <p:cNvSpPr/>
          <p:nvPr/>
        </p:nvSpPr>
        <p:spPr>
          <a:xfrm>
            <a:off x="415519" y="5894285"/>
            <a:ext cx="2301848" cy="638229"/>
          </a:xfrm>
          <a:custGeom>
            <a:avLst/>
            <a:gdLst>
              <a:gd name="connsiteX0" fmla="*/ 0 w 1663824"/>
              <a:gd name="connsiteY0" fmla="*/ 66165 h 661648"/>
              <a:gd name="connsiteX1" fmla="*/ 66165 w 1663824"/>
              <a:gd name="connsiteY1" fmla="*/ 0 h 661648"/>
              <a:gd name="connsiteX2" fmla="*/ 1597659 w 1663824"/>
              <a:gd name="connsiteY2" fmla="*/ 0 h 661648"/>
              <a:gd name="connsiteX3" fmla="*/ 1663824 w 1663824"/>
              <a:gd name="connsiteY3" fmla="*/ 66165 h 661648"/>
              <a:gd name="connsiteX4" fmla="*/ 1663824 w 1663824"/>
              <a:gd name="connsiteY4" fmla="*/ 595483 h 661648"/>
              <a:gd name="connsiteX5" fmla="*/ 1597659 w 1663824"/>
              <a:gd name="connsiteY5" fmla="*/ 661648 h 661648"/>
              <a:gd name="connsiteX6" fmla="*/ 66165 w 1663824"/>
              <a:gd name="connsiteY6" fmla="*/ 661648 h 661648"/>
              <a:gd name="connsiteX7" fmla="*/ 0 w 1663824"/>
              <a:gd name="connsiteY7" fmla="*/ 595483 h 661648"/>
              <a:gd name="connsiteX8" fmla="*/ 0 w 1663824"/>
              <a:gd name="connsiteY8" fmla="*/ 66165 h 66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24" h="661648">
                <a:moveTo>
                  <a:pt x="0" y="66165"/>
                </a:moveTo>
                <a:cubicBezTo>
                  <a:pt x="0" y="29623"/>
                  <a:pt x="29623" y="0"/>
                  <a:pt x="66165" y="0"/>
                </a:cubicBezTo>
                <a:lnTo>
                  <a:pt x="1597659" y="0"/>
                </a:lnTo>
                <a:cubicBezTo>
                  <a:pt x="1634201" y="0"/>
                  <a:pt x="1663824" y="29623"/>
                  <a:pt x="1663824" y="66165"/>
                </a:cubicBezTo>
                <a:lnTo>
                  <a:pt x="1663824" y="595483"/>
                </a:lnTo>
                <a:cubicBezTo>
                  <a:pt x="1663824" y="632025"/>
                  <a:pt x="1634201" y="661648"/>
                  <a:pt x="1597659" y="661648"/>
                </a:cubicBezTo>
                <a:lnTo>
                  <a:pt x="66165" y="661648"/>
                </a:lnTo>
                <a:cubicBezTo>
                  <a:pt x="29623" y="661648"/>
                  <a:pt x="0" y="632025"/>
                  <a:pt x="0" y="595483"/>
                </a:cubicBezTo>
                <a:lnTo>
                  <a:pt x="0" y="66165"/>
                </a:lnTo>
                <a:close/>
              </a:path>
            </a:pathLst>
          </a:custGeom>
          <a:solidFill>
            <a:srgbClr val="02746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479" tIns="44779" rIns="57479" bIns="4477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defTabSz="889000">
              <a:lnSpc>
                <a:spcPct val="80000"/>
              </a:lnSpc>
              <a:spcBef>
                <a:spcPct val="0"/>
              </a:spcBef>
            </a:pPr>
            <a:r>
              <a:rPr lang="ru-RU" sz="2000" b="1" dirty="0"/>
              <a:t>Итоговое оценивание</a:t>
            </a: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endParaRPr lang="ru-RU" sz="1400" b="1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endParaRPr lang="ru-RU" sz="1400" kern="1200" dirty="0">
              <a:latin typeface="Inter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Inter"/>
            </a:endParaRPr>
          </a:p>
        </p:txBody>
      </p:sp>
      <p:sp>
        <p:nvSpPr>
          <p:cNvPr id="93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6331897" y="2218371"/>
            <a:ext cx="5263539" cy="626564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  <a:p>
            <a:pPr marL="0" lvl="1" algn="just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/>
          </a:p>
        </p:txBody>
      </p:sp>
      <p:sp>
        <p:nvSpPr>
          <p:cNvPr id="94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6397279" y="3224098"/>
            <a:ext cx="5263539" cy="626564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???</a:t>
            </a:r>
          </a:p>
        </p:txBody>
      </p:sp>
      <p:sp>
        <p:nvSpPr>
          <p:cNvPr id="95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6377181" y="4134914"/>
            <a:ext cx="5263539" cy="626564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???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6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6277074" y="5045730"/>
            <a:ext cx="5263539" cy="626564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???</a:t>
            </a:r>
          </a:p>
        </p:txBody>
      </p:sp>
      <p:sp>
        <p:nvSpPr>
          <p:cNvPr id="97" name="Полилиния: фигура 82">
            <a:extLst>
              <a:ext uri="{FF2B5EF4-FFF2-40B4-BE49-F238E27FC236}">
                <a16:creationId xmlns="" xmlns:a16="http://schemas.microsoft.com/office/drawing/2014/main" id="{2983CD4E-F74F-43F5-BBE3-03BE33531F9B}"/>
              </a:ext>
            </a:extLst>
          </p:cNvPr>
          <p:cNvSpPr/>
          <p:nvPr/>
        </p:nvSpPr>
        <p:spPr>
          <a:xfrm>
            <a:off x="6331897" y="6041275"/>
            <a:ext cx="5263539" cy="626564"/>
          </a:xfrm>
          <a:custGeom>
            <a:avLst/>
            <a:gdLst>
              <a:gd name="connsiteX0" fmla="*/ 0 w 1871802"/>
              <a:gd name="connsiteY0" fmla="*/ 154385 h 1543845"/>
              <a:gd name="connsiteX1" fmla="*/ 154385 w 1871802"/>
              <a:gd name="connsiteY1" fmla="*/ 0 h 1543845"/>
              <a:gd name="connsiteX2" fmla="*/ 1717418 w 1871802"/>
              <a:gd name="connsiteY2" fmla="*/ 0 h 1543845"/>
              <a:gd name="connsiteX3" fmla="*/ 1871803 w 1871802"/>
              <a:gd name="connsiteY3" fmla="*/ 154385 h 1543845"/>
              <a:gd name="connsiteX4" fmla="*/ 1871802 w 1871802"/>
              <a:gd name="connsiteY4" fmla="*/ 1389461 h 1543845"/>
              <a:gd name="connsiteX5" fmla="*/ 1717417 w 1871802"/>
              <a:gd name="connsiteY5" fmla="*/ 1543846 h 1543845"/>
              <a:gd name="connsiteX6" fmla="*/ 154385 w 1871802"/>
              <a:gd name="connsiteY6" fmla="*/ 1543845 h 1543845"/>
              <a:gd name="connsiteX7" fmla="*/ 0 w 1871802"/>
              <a:gd name="connsiteY7" fmla="*/ 1389460 h 1543845"/>
              <a:gd name="connsiteX8" fmla="*/ 0 w 1871802"/>
              <a:gd name="connsiteY8" fmla="*/ 154385 h 15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802" h="1543845">
                <a:moveTo>
                  <a:pt x="0" y="154385"/>
                </a:moveTo>
                <a:cubicBezTo>
                  <a:pt x="0" y="69121"/>
                  <a:pt x="69121" y="0"/>
                  <a:pt x="154385" y="0"/>
                </a:cubicBezTo>
                <a:lnTo>
                  <a:pt x="1717418" y="0"/>
                </a:lnTo>
                <a:cubicBezTo>
                  <a:pt x="1802682" y="0"/>
                  <a:pt x="1871803" y="69121"/>
                  <a:pt x="1871803" y="154385"/>
                </a:cubicBezTo>
                <a:cubicBezTo>
                  <a:pt x="1871803" y="566077"/>
                  <a:pt x="1871802" y="977769"/>
                  <a:pt x="1871802" y="1389461"/>
                </a:cubicBezTo>
                <a:cubicBezTo>
                  <a:pt x="1871802" y="1474725"/>
                  <a:pt x="1802681" y="1543846"/>
                  <a:pt x="1717417" y="1543846"/>
                </a:cubicBezTo>
                <a:lnTo>
                  <a:pt x="154385" y="1543845"/>
                </a:lnTo>
                <a:cubicBezTo>
                  <a:pt x="69121" y="1543845"/>
                  <a:pt x="0" y="1474724"/>
                  <a:pt x="0" y="1389460"/>
                </a:cubicBezTo>
                <a:lnTo>
                  <a:pt x="0" y="154385"/>
                </a:lnTo>
                <a:close/>
              </a:path>
            </a:pathLst>
          </a:custGeom>
          <a:ln>
            <a:solidFill>
              <a:srgbClr val="02746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83" tIns="56483" rIns="56483" bIns="387307" numCol="1" spcCol="127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???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29959" y="2346443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???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99" y="139755"/>
            <a:ext cx="1387904" cy="130307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8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>												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66203"/>
              </p:ext>
            </p:extLst>
          </p:nvPr>
        </p:nvGraphicFramePr>
        <p:xfrm>
          <a:off x="-6" y="1574630"/>
          <a:ext cx="12192005" cy="5215280"/>
        </p:xfrm>
        <a:graphic>
          <a:graphicData uri="http://schemas.openxmlformats.org/drawingml/2006/table">
            <a:tbl>
              <a:tblPr/>
              <a:tblGrid>
                <a:gridCol w="605814"/>
                <a:gridCol w="3865091"/>
                <a:gridCol w="811791"/>
                <a:gridCol w="605814"/>
                <a:gridCol w="599756"/>
                <a:gridCol w="557349"/>
                <a:gridCol w="557349"/>
                <a:gridCol w="557349"/>
                <a:gridCol w="557349"/>
                <a:gridCol w="557349"/>
                <a:gridCol w="557349"/>
                <a:gridCol w="557349"/>
                <a:gridCol w="554318"/>
                <a:gridCol w="666396"/>
                <a:gridCol w="581582"/>
              </a:tblGrid>
              <a:tr h="5345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ОО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ОО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участников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Уровни подготовки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Средний первичный балл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Средний тестовый балл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530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Недостаточный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Базовый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Повышенный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Высокий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4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превысили минимальный порог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(набрали &lt; 27 баллов)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набрали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27 до 60 баллов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набрали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61 до 80 баллов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набрали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81 до 99 баллов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набрали 100 баллов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чел.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02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Нанайский район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228004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с. Лидога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8,50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228005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п. Джонка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66,67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33,33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9,33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51,33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228006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с. Маяк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228007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№ 1 с.Троицкое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12,50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87,50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6,75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38,38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228009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СОШ с. Найхин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66,67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33,33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12,33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61,33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2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8,15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44,85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1402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по школам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2459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542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22,04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1385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56,32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17,57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4,07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7,84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42,84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4" y="142706"/>
            <a:ext cx="106441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742" y="142706"/>
            <a:ext cx="13843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8" t="23323" r="15629" b="40014"/>
          <a:stretch/>
        </p:blipFill>
        <p:spPr bwMode="auto">
          <a:xfrm>
            <a:off x="68094" y="1493918"/>
            <a:ext cx="12137510" cy="536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110" y="100805"/>
            <a:ext cx="13843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9012" y="141853"/>
            <a:ext cx="9606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МАТЕМАТИКА ОГЭ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03.06.2025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27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3" t="37630" r="22544" b="31296"/>
          <a:stretch/>
        </p:blipFill>
        <p:spPr bwMode="auto">
          <a:xfrm>
            <a:off x="0" y="1765355"/>
            <a:ext cx="12192000" cy="509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9012" y="141853"/>
            <a:ext cx="9606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% выполнения заданий  по биологии с развёрнутым ответом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561" y="136280"/>
            <a:ext cx="13843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726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8" t="30030" r="22042" b="10952"/>
          <a:stretch/>
        </p:blipFill>
        <p:spPr bwMode="auto">
          <a:xfrm>
            <a:off x="-1588" y="1506537"/>
            <a:ext cx="12289277" cy="51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1853"/>
            <a:ext cx="1070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Основные результаты выполнения экзаменационной работы ЕГЭ 2025 г. по </a:t>
            </a:r>
            <a:r>
              <a:rPr lang="ru-RU" sz="3600" dirty="0" smtClean="0">
                <a:solidFill>
                  <a:schemeClr val="bg1"/>
                </a:solidFill>
              </a:rPr>
              <a:t>ФИЗИКЕ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34" y="100805"/>
            <a:ext cx="13843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153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9" t="21311" r="20406" b="21012"/>
          <a:stretch/>
        </p:blipFill>
        <p:spPr bwMode="auto">
          <a:xfrm>
            <a:off x="233464" y="1506537"/>
            <a:ext cx="11776852" cy="523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016" y="100805"/>
            <a:ext cx="13843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2620" y="337768"/>
            <a:ext cx="10705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Результаты ЕГЭ 2025 года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2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59812CC1-EDF2-4F72-8805-71EE81A18626}"/>
              </a:ext>
            </a:extLst>
          </p:cNvPr>
          <p:cNvSpPr/>
          <p:nvPr/>
        </p:nvSpPr>
        <p:spPr>
          <a:xfrm>
            <a:off x="-12291" y="1295401"/>
            <a:ext cx="12204291" cy="5615756"/>
          </a:xfrm>
          <a:custGeom>
            <a:avLst/>
            <a:gdLst>
              <a:gd name="connsiteX0" fmla="*/ 0 w 12241162"/>
              <a:gd name="connsiteY0" fmla="*/ 3696929 h 4719484"/>
              <a:gd name="connsiteX1" fmla="*/ 3106994 w 12241162"/>
              <a:gd name="connsiteY1" fmla="*/ 2762864 h 4719484"/>
              <a:gd name="connsiteX2" fmla="*/ 5437239 w 12241162"/>
              <a:gd name="connsiteY2" fmla="*/ 2084438 h 4719484"/>
              <a:gd name="connsiteX3" fmla="*/ 8504903 w 12241162"/>
              <a:gd name="connsiteY3" fmla="*/ 1170038 h 4719484"/>
              <a:gd name="connsiteX4" fmla="*/ 10274710 w 12241162"/>
              <a:gd name="connsiteY4" fmla="*/ 609600 h 4719484"/>
              <a:gd name="connsiteX5" fmla="*/ 12241162 w 12241162"/>
              <a:gd name="connsiteY5" fmla="*/ 0 h 4719484"/>
              <a:gd name="connsiteX6" fmla="*/ 12241162 w 12241162"/>
              <a:gd name="connsiteY6" fmla="*/ 4709651 h 4719484"/>
              <a:gd name="connsiteX7" fmla="*/ 0 w 12241162"/>
              <a:gd name="connsiteY7" fmla="*/ 4719484 h 4719484"/>
              <a:gd name="connsiteX8" fmla="*/ 0 w 12241162"/>
              <a:gd name="connsiteY8" fmla="*/ 3696929 h 471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41162" h="4719484">
                <a:moveTo>
                  <a:pt x="0" y="3696929"/>
                </a:moveTo>
                <a:lnTo>
                  <a:pt x="3106994" y="2762864"/>
                </a:lnTo>
                <a:lnTo>
                  <a:pt x="5437239" y="2084438"/>
                </a:lnTo>
                <a:lnTo>
                  <a:pt x="8504903" y="1170038"/>
                </a:lnTo>
                <a:lnTo>
                  <a:pt x="10274710" y="609600"/>
                </a:lnTo>
                <a:lnTo>
                  <a:pt x="12241162" y="0"/>
                </a:lnTo>
                <a:lnTo>
                  <a:pt x="12241162" y="4709651"/>
                </a:lnTo>
                <a:lnTo>
                  <a:pt x="0" y="4719484"/>
                </a:lnTo>
                <a:lnTo>
                  <a:pt x="0" y="3696929"/>
                </a:lnTo>
                <a:close/>
              </a:path>
            </a:pathLst>
          </a:custGeom>
          <a:solidFill>
            <a:srgbClr val="0B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6F5ED844-B72D-4239-80A4-E07D5AB21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08" y="23616"/>
            <a:ext cx="8971796" cy="100711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B6D6D"/>
                </a:solidFill>
                <a:latin typeface="Vela Sans Bd" pitchFamily="2" charset="0"/>
              </a:rPr>
              <a:t>Школьные   методические объединения на институциональном уровне</a:t>
            </a:r>
            <a:endParaRPr lang="ru-RU" sz="2800" dirty="0">
              <a:solidFill>
                <a:srgbClr val="0B6D6D"/>
              </a:solidFill>
              <a:latin typeface="Vela Sans Bd" pitchFamily="2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="" xmlns:a16="http://schemas.microsoft.com/office/drawing/2014/main" id="{9E18BB58-A378-4157-8ED9-D603CC5604D8}"/>
              </a:ext>
            </a:extLst>
          </p:cNvPr>
          <p:cNvSpPr/>
          <p:nvPr/>
        </p:nvSpPr>
        <p:spPr>
          <a:xfrm>
            <a:off x="430997" y="2750728"/>
            <a:ext cx="2665189" cy="33147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3350B4-42E9-43D9-A61A-49FE5FD03220}"/>
              </a:ext>
            </a:extLst>
          </p:cNvPr>
          <p:cNvSpPr txBox="1"/>
          <p:nvPr/>
        </p:nvSpPr>
        <p:spPr>
          <a:xfrm>
            <a:off x="437433" y="3005508"/>
            <a:ext cx="271080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  <a:latin typeface="Vela Sans "/>
              </a:rPr>
              <a:t>Цель</a:t>
            </a:r>
            <a:r>
              <a:rPr lang="ru-RU" sz="1400" dirty="0" smtClean="0">
                <a:solidFill>
                  <a:srgbClr val="FFC000"/>
                </a:solidFill>
                <a:latin typeface="Vela Sans "/>
              </a:rPr>
              <a:t>: </a:t>
            </a: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участие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в методическом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сопровождении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образовательной деятельности педагогических работников по реализации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ООП в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соответствии с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ФГОС ОО, профессионального совершенствования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педагогических работников,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 обеспечения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качества и развития содержания общего образования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B76400DB-6C64-4CE9-A591-EC80651D1C24}"/>
              </a:ext>
            </a:extLst>
          </p:cNvPr>
          <p:cNvSpPr txBox="1">
            <a:spLocks/>
          </p:cNvSpPr>
          <p:nvPr/>
        </p:nvSpPr>
        <p:spPr>
          <a:xfrm>
            <a:off x="2541516" y="2460723"/>
            <a:ext cx="785857" cy="7418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Vela Sans Bd" pitchFamily="2" charset="0"/>
              </a:rPr>
              <a:t>01</a:t>
            </a:r>
          </a:p>
        </p:txBody>
      </p:sp>
      <p:sp>
        <p:nvSpPr>
          <p:cNvPr id="27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02E2A30E-9D17-4825-8BA3-4F7079924086}"/>
              </a:ext>
            </a:extLst>
          </p:cNvPr>
          <p:cNvSpPr/>
          <p:nvPr/>
        </p:nvSpPr>
        <p:spPr>
          <a:xfrm>
            <a:off x="3335216" y="2748979"/>
            <a:ext cx="2665189" cy="33147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BDDBCDB-5077-425E-B66C-B50AC931CFFF}"/>
              </a:ext>
            </a:extLst>
          </p:cNvPr>
          <p:cNvSpPr txBox="1"/>
          <p:nvPr/>
        </p:nvSpPr>
        <p:spPr>
          <a:xfrm>
            <a:off x="3335216" y="3005508"/>
            <a:ext cx="266518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  <a:latin typeface="Vela Sans "/>
              </a:rPr>
              <a:t>Задачи </a:t>
            </a:r>
            <a:r>
              <a:rPr lang="ru-RU" sz="1400" b="1" dirty="0">
                <a:solidFill>
                  <a:srgbClr val="FFC000"/>
                </a:solidFill>
                <a:latin typeface="Vela Sans "/>
              </a:rPr>
              <a:t>Ш</a:t>
            </a:r>
            <a:r>
              <a:rPr lang="ru-RU" sz="1400" b="1" dirty="0" smtClean="0">
                <a:solidFill>
                  <a:srgbClr val="FFC000"/>
                </a:solidFill>
                <a:latin typeface="Vela Sans "/>
              </a:rPr>
              <a:t>МО</a:t>
            </a:r>
            <a:r>
              <a:rPr lang="ru-RU" sz="1400" dirty="0" smtClean="0">
                <a:solidFill>
                  <a:srgbClr val="FFC000"/>
                </a:solidFill>
                <a:latin typeface="Vela Sans "/>
              </a:rPr>
              <a:t>:</a:t>
            </a:r>
          </a:p>
          <a:p>
            <a:endParaRPr lang="ru-RU" sz="1400" dirty="0">
              <a:solidFill>
                <a:schemeClr val="bg1">
                  <a:lumMod val="95000"/>
                </a:schemeClr>
              </a:solidFill>
              <a:latin typeface="Vela Sans "/>
            </a:endParaRP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- содействие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созданию единого методического пространства в системе образования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Нанайского района</a:t>
            </a: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- информационно-методическая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поддержка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педагогов ОО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Vela Sans "/>
            </a:endParaRP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- трансляция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и масштабирование успешных педагогических практик</a:t>
            </a:r>
          </a:p>
        </p:txBody>
      </p:sp>
      <p:sp>
        <p:nvSpPr>
          <p:cNvPr id="29" name="Прямоугольник: усеченные противолежащие углы 28">
            <a:extLst>
              <a:ext uri="{FF2B5EF4-FFF2-40B4-BE49-F238E27FC236}">
                <a16:creationId xmlns="" xmlns:a16="http://schemas.microsoft.com/office/drawing/2014/main" id="{9ADB521E-D9EA-499F-B2EA-82E90BBF57CC}"/>
              </a:ext>
            </a:extLst>
          </p:cNvPr>
          <p:cNvSpPr/>
          <p:nvPr/>
        </p:nvSpPr>
        <p:spPr>
          <a:xfrm>
            <a:off x="6242885" y="2745442"/>
            <a:ext cx="2665189" cy="33147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3A90A7-A09A-480A-8DDA-7E8D54065F85}"/>
              </a:ext>
            </a:extLst>
          </p:cNvPr>
          <p:cNvSpPr txBox="1"/>
          <p:nvPr/>
        </p:nvSpPr>
        <p:spPr>
          <a:xfrm>
            <a:off x="6239435" y="3005508"/>
            <a:ext cx="26686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C000"/>
                </a:solidFill>
                <a:latin typeface="Vela Sans "/>
              </a:rPr>
              <a:t>Состав Ш</a:t>
            </a:r>
            <a:r>
              <a:rPr lang="ru-RU" sz="1400" b="1" dirty="0" smtClean="0">
                <a:solidFill>
                  <a:srgbClr val="FFC000"/>
                </a:solidFill>
                <a:latin typeface="Vela Sans "/>
              </a:rPr>
              <a:t>МО:</a:t>
            </a:r>
          </a:p>
          <a:p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Vela Sans "/>
            </a:endParaRPr>
          </a:p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–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педагогические работники ОО,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реализующих образовательные программы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НОО, ООО и СОО </a:t>
            </a:r>
          </a:p>
        </p:txBody>
      </p:sp>
      <p:sp>
        <p:nvSpPr>
          <p:cNvPr id="31" name="Прямоугольник: усеченные противолежащие углы 30">
            <a:extLst>
              <a:ext uri="{FF2B5EF4-FFF2-40B4-BE49-F238E27FC236}">
                <a16:creationId xmlns="" xmlns:a16="http://schemas.microsoft.com/office/drawing/2014/main" id="{64293704-9F08-4E53-AEAF-D1D96FE7E2D8}"/>
              </a:ext>
            </a:extLst>
          </p:cNvPr>
          <p:cNvSpPr/>
          <p:nvPr/>
        </p:nvSpPr>
        <p:spPr>
          <a:xfrm>
            <a:off x="9147191" y="2744714"/>
            <a:ext cx="2665189" cy="33147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EE22E70-7545-465D-9BD4-16EFD6C56234}"/>
              </a:ext>
            </a:extLst>
          </p:cNvPr>
          <p:cNvSpPr txBox="1"/>
          <p:nvPr/>
        </p:nvSpPr>
        <p:spPr>
          <a:xfrm>
            <a:off x="9147104" y="3009387"/>
            <a:ext cx="27349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  <a:latin typeface="Vela Sans "/>
              </a:rPr>
              <a:t>Механизмом реализации является  </a:t>
            </a:r>
          </a:p>
          <a:p>
            <a:endParaRPr lang="ru-RU" sz="1400" b="1" dirty="0">
              <a:solidFill>
                <a:schemeClr val="bg1">
                  <a:lumMod val="95000"/>
                </a:schemeClr>
              </a:solidFill>
              <a:latin typeface="Vela Sans "/>
            </a:endParaRP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последовательная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трансляция (каскад)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деятельности муниципальных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Vela Sans "/>
              </a:rPr>
              <a:t>методических объединений с последующим внедрением в практику работы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Vela Sans "/>
              </a:rPr>
              <a:t>педагогов ОО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Vela Sans 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7919E943-E132-450E-B948-D13478E24E24}"/>
              </a:ext>
            </a:extLst>
          </p:cNvPr>
          <p:cNvSpPr txBox="1">
            <a:spLocks/>
          </p:cNvSpPr>
          <p:nvPr/>
        </p:nvSpPr>
        <p:spPr>
          <a:xfrm>
            <a:off x="5437892" y="2634611"/>
            <a:ext cx="749490" cy="567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Vela Sans Bd" pitchFamily="2" charset="0"/>
              </a:rPr>
              <a:t>02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8983F75A-8CE0-4425-B845-83141CDDA443}"/>
              </a:ext>
            </a:extLst>
          </p:cNvPr>
          <p:cNvSpPr txBox="1">
            <a:spLocks/>
          </p:cNvSpPr>
          <p:nvPr/>
        </p:nvSpPr>
        <p:spPr>
          <a:xfrm>
            <a:off x="8367327" y="2476183"/>
            <a:ext cx="800488" cy="695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Vela Sans Bd" pitchFamily="2" charset="0"/>
              </a:rPr>
              <a:t>03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C8BEB0E1-7CCF-4656-88E7-17F61A4C81E2}"/>
              </a:ext>
            </a:extLst>
          </p:cNvPr>
          <p:cNvSpPr txBox="1">
            <a:spLocks/>
          </p:cNvSpPr>
          <p:nvPr/>
        </p:nvSpPr>
        <p:spPr>
          <a:xfrm>
            <a:off x="11251009" y="2460723"/>
            <a:ext cx="800488" cy="695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Vela Sans Bd" pitchFamily="2" charset="0"/>
              </a:rPr>
              <a:t>04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984CBF3F-0192-4868-BD80-745E6EF69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471">
            <a:off x="1329751" y="5225084"/>
            <a:ext cx="2423530" cy="2851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582" y="1120743"/>
            <a:ext cx="863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dirty="0" smtClean="0">
                <a:solidFill>
                  <a:srgbClr val="0B6D6D"/>
                </a:solidFill>
                <a:latin typeface="Vela Sans Bd" pitchFamily="2" charset="0"/>
              </a:rPr>
              <a:t>создаются </a:t>
            </a:r>
            <a:r>
              <a:rPr lang="ru-RU" dirty="0">
                <a:solidFill>
                  <a:srgbClr val="0B6D6D"/>
                </a:solidFill>
                <a:latin typeface="Vela Sans Bd" pitchFamily="2" charset="0"/>
              </a:rPr>
              <a:t>на базе </a:t>
            </a:r>
            <a:r>
              <a:rPr lang="ru-RU" dirty="0" smtClean="0">
                <a:solidFill>
                  <a:srgbClr val="0B6D6D"/>
                </a:solidFill>
                <a:latin typeface="Vela Sans Bd" pitchFamily="2" charset="0"/>
              </a:rPr>
              <a:t>образовательных организаций</a:t>
            </a:r>
          </a:p>
          <a:p>
            <a:pPr marL="180975"/>
            <a:endParaRPr lang="ru-RU" dirty="0" smtClean="0">
              <a:solidFill>
                <a:srgbClr val="0B6D6D"/>
              </a:solidFill>
              <a:latin typeface="Vela Sans Bd" pitchFamily="2" charset="0"/>
            </a:endParaRPr>
          </a:p>
          <a:p>
            <a:pPr marL="180975"/>
            <a:r>
              <a:rPr lang="ru-RU" dirty="0">
                <a:solidFill>
                  <a:srgbClr val="0B6D6D"/>
                </a:solidFill>
                <a:latin typeface="Vela Sans Bd" pitchFamily="2" charset="0"/>
              </a:rPr>
              <a:t>руководителей </a:t>
            </a:r>
            <a:r>
              <a:rPr lang="ru-RU" dirty="0" smtClean="0">
                <a:solidFill>
                  <a:srgbClr val="0B6D6D"/>
                </a:solidFill>
                <a:latin typeface="Vela Sans Bd" pitchFamily="2" charset="0"/>
              </a:rPr>
              <a:t>ШМО </a:t>
            </a:r>
            <a:r>
              <a:rPr lang="ru-RU" dirty="0">
                <a:solidFill>
                  <a:srgbClr val="0B6D6D"/>
                </a:solidFill>
                <a:latin typeface="Vela Sans Bd" pitchFamily="2" charset="0"/>
              </a:rPr>
              <a:t>утверждает </a:t>
            </a:r>
            <a:r>
              <a:rPr lang="ru-RU" dirty="0" smtClean="0">
                <a:solidFill>
                  <a:srgbClr val="0B6D6D"/>
                </a:solidFill>
                <a:latin typeface="Vela Sans Bd" pitchFamily="2" charset="0"/>
              </a:rPr>
              <a:t>руководитель ОО</a:t>
            </a:r>
          </a:p>
          <a:p>
            <a:pPr marL="180975"/>
            <a:endParaRPr lang="ru-RU" dirty="0" smtClean="0">
              <a:solidFill>
                <a:srgbClr val="0B6D6D"/>
              </a:solidFill>
              <a:latin typeface="Vela Sans Bd" pitchFamily="2" charset="0"/>
            </a:endParaRPr>
          </a:p>
          <a:p>
            <a:pPr marL="180975"/>
            <a:r>
              <a:rPr lang="ru-RU" dirty="0" smtClean="0">
                <a:solidFill>
                  <a:srgbClr val="0B6D6D"/>
                </a:solidFill>
                <a:latin typeface="Vela Sans Bd" pitchFamily="2" charset="0"/>
              </a:rPr>
              <a:t>создаются по </a:t>
            </a:r>
            <a:r>
              <a:rPr lang="ru-RU" dirty="0">
                <a:solidFill>
                  <a:srgbClr val="0B6D6D"/>
                </a:solidFill>
                <a:latin typeface="Vela Sans Bd" pitchFamily="2" charset="0"/>
              </a:rPr>
              <a:t>учебным предметам, по </a:t>
            </a:r>
            <a:r>
              <a:rPr lang="ru-RU" dirty="0" smtClean="0">
                <a:solidFill>
                  <a:srgbClr val="0B6D6D"/>
                </a:solidFill>
                <a:latin typeface="Vela Sans Bd" pitchFamily="2" charset="0"/>
              </a:rPr>
              <a:t>направленностям</a:t>
            </a:r>
            <a:endParaRPr lang="ru-RU" dirty="0">
              <a:solidFill>
                <a:srgbClr val="0B6D6D"/>
              </a:solidFill>
              <a:latin typeface="Vela Sans Bd" pitchFamily="2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62309" y="1030726"/>
            <a:ext cx="8545765" cy="43836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344732" y="1233385"/>
            <a:ext cx="172529" cy="174691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50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315809" y="2306076"/>
            <a:ext cx="172529" cy="174691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54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339734" y="1698081"/>
            <a:ext cx="172529" cy="174691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57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41" y="96896"/>
            <a:ext cx="1387904" cy="130307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1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8" t="36417" r="7769" b="7788"/>
          <a:stretch/>
        </p:blipFill>
        <p:spPr bwMode="auto">
          <a:xfrm>
            <a:off x="0" y="1491092"/>
            <a:ext cx="12192000" cy="53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00"/>
            <a:ext cx="12192000" cy="1501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381" y="119583"/>
            <a:ext cx="8488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Федеральный закон от 29.12. 2012  № 273 –ФЗ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«Об образовании в Российской Федерации»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906" y="105015"/>
            <a:ext cx="13906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98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0340" y="315734"/>
            <a:ext cx="2427013" cy="1188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260" y="0"/>
            <a:ext cx="2427013" cy="1188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0896" y="2550795"/>
            <a:ext cx="278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irport" panose="02000506020000020004" pitchFamily="2" charset="0"/>
                <a:ea typeface="+mj-ea"/>
                <a:cs typeface="+mj-cs"/>
              </a:rPr>
              <a:t>ПОВЕСТКА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691" y="1027939"/>
            <a:ext cx="3823659" cy="32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tabLst>
                <a:tab pos="268288" algn="l"/>
              </a:tabLst>
            </a:pPr>
            <a:r>
              <a:rPr lang="ru-RU" sz="2000" dirty="0"/>
              <a:t>	</a:t>
            </a:r>
            <a:r>
              <a:rPr lang="ru-RU" sz="1600" i="1" dirty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00"/>
            <a:ext cx="12192000" cy="10211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9012" y="141853"/>
            <a:ext cx="7457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Федеральный закон от 29.12. 2012  № 273 –ФЗ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«Об образовании в Российской Федерации»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694" y="1014114"/>
            <a:ext cx="102814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8900" algn="ctr"/>
            <a:r>
              <a:rPr lang="ru-RU" sz="2200" b="1" dirty="0">
                <a:solidFill>
                  <a:srgbClr val="026661"/>
                </a:solidFill>
                <a:latin typeface="Arial" panose="020B0604020202020204" pitchFamily="34" charset="0"/>
              </a:rPr>
              <a:t>Статья 48. Обязанности и ответственность педагогических работников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695" y="1351489"/>
            <a:ext cx="10915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26661"/>
                </a:solidFill>
                <a:latin typeface="Arial" panose="020B0604020202020204" pitchFamily="34" charset="0"/>
              </a:rPr>
              <a:t>Пункт 1. Педагогические работники обязаны:</a:t>
            </a:r>
          </a:p>
          <a:p>
            <a:r>
              <a:rPr lang="ru-RU" i="1" dirty="0">
                <a:solidFill>
                  <a:srgbClr val="026661"/>
                </a:solidFill>
                <a:latin typeface="Arial" panose="020B0604020202020204" pitchFamily="34" charset="0"/>
              </a:rPr>
              <a:t>1) Осуществлять свою деятельность на высоком профессиональном уровне,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обеспечивать в полном объеме реализацию преподаваемых учебных предмета</a:t>
            </a:r>
            <a:r>
              <a:rPr lang="ru-RU" i="1" dirty="0">
                <a:solidFill>
                  <a:srgbClr val="026661"/>
                </a:solidFill>
                <a:latin typeface="Arial" panose="020B0604020202020204" pitchFamily="34" charset="0"/>
              </a:rPr>
              <a:t>, курса, дисциплины(модуля) в соответствии с утвержденной рабочей программой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0507718" y="6748060"/>
            <a:ext cx="1608881" cy="0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878030" y="6617391"/>
            <a:ext cx="2238569" cy="11294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507717" y="6487217"/>
            <a:ext cx="1608881" cy="0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" y="2451964"/>
            <a:ext cx="12193588" cy="53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291450"/>
            <a:ext cx="89804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06" y="2989775"/>
            <a:ext cx="12193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26661"/>
                </a:solidFill>
                <a:latin typeface="Arial" panose="020B0604020202020204" pitchFamily="34" charset="0"/>
              </a:rPr>
              <a:t>Приказ Минтруда России от 18.10.2013 №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0693" y="3748006"/>
            <a:ext cx="121372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026661"/>
                </a:solidFill>
                <a:latin typeface="Arial" panose="020B0604020202020204" pitchFamily="34" charset="0"/>
              </a:rPr>
              <a:t>Трудовая функция</a:t>
            </a:r>
            <a:r>
              <a:rPr lang="ru-RU" b="1" dirty="0">
                <a:solidFill>
                  <a:prstClr val="black"/>
                </a:solidFill>
              </a:rPr>
              <a:t>: </a:t>
            </a:r>
            <a:r>
              <a:rPr lang="ru-RU" dirty="0">
                <a:solidFill>
                  <a:srgbClr val="026661"/>
                </a:solidFill>
                <a:latin typeface="Arial" panose="020B0604020202020204" pitchFamily="34" charset="0"/>
              </a:rPr>
              <a:t>Общепедагогическая функция. Обучение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026661"/>
                </a:solidFill>
                <a:latin typeface="Arial" panose="020B0604020202020204" pitchFamily="34" charset="0"/>
              </a:rPr>
              <a:t>Трудовые действия: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26661"/>
                </a:solidFill>
                <a:latin typeface="Arial" panose="020B0604020202020204" pitchFamily="34" charset="0"/>
              </a:rPr>
              <a:t>Осуществление профессиональной деятельности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в соответствии с требованиями ФГОС общего образования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26661"/>
                </a:solidFill>
                <a:latin typeface="Arial" panose="020B0604020202020204" pitchFamily="34" charset="0"/>
              </a:rPr>
              <a:t>Организация,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осуществление контроля и оценки учебных достижений, текущих и итоговых результатов освоения ООП </a:t>
            </a:r>
            <a:r>
              <a:rPr lang="ru-RU" dirty="0">
                <a:solidFill>
                  <a:srgbClr val="026661"/>
                </a:solidFill>
                <a:latin typeface="Arial" panose="020B0604020202020204" pitchFamily="34" charset="0"/>
              </a:rPr>
              <a:t>обучающимися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Объективная оценка знаний обучающихся на основе тестирования и других методов контроля</a:t>
            </a:r>
            <a:r>
              <a:rPr lang="ru-RU" dirty="0">
                <a:solidFill>
                  <a:srgbClr val="026661"/>
                </a:solidFill>
                <a:latin typeface="Arial" panose="020B0604020202020204" pitchFamily="34" charset="0"/>
              </a:rPr>
              <a:t> в соответствии с реальными учебными возможностями детей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37" y="6800"/>
            <a:ext cx="13906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66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0340" y="315734"/>
            <a:ext cx="2427013" cy="1188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260" y="0"/>
            <a:ext cx="2427013" cy="1188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0896" y="2550795"/>
            <a:ext cx="278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irport" panose="02000506020000020004" pitchFamily="2" charset="0"/>
                <a:ea typeface="+mj-ea"/>
                <a:cs typeface="+mj-cs"/>
              </a:rPr>
              <a:t>ПОВЕСТКА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691" y="1027939"/>
            <a:ext cx="3823659" cy="32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tabLst>
                <a:tab pos="268288" algn="l"/>
              </a:tabLst>
            </a:pPr>
            <a:r>
              <a:rPr lang="ru-RU" sz="2000" dirty="0"/>
              <a:t>	</a:t>
            </a:r>
            <a:r>
              <a:rPr lang="ru-RU" sz="1600" i="1" dirty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9012" y="141853"/>
            <a:ext cx="9289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Федеральный государственный образовательный стандарт общего образования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7853" y="1888587"/>
            <a:ext cx="1106658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solidFill>
                  <a:srgbClr val="026661"/>
                </a:solidFill>
                <a:latin typeface="Arial" panose="020B0604020202020204" pitchFamily="34" charset="0"/>
              </a:rPr>
              <a:t>Приказ </a:t>
            </a:r>
            <a:r>
              <a:rPr lang="ru-RU" sz="2000" noProof="1" smtClean="0">
                <a:solidFill>
                  <a:srgbClr val="026661"/>
                </a:solidFill>
                <a:latin typeface="Arial" panose="020B0604020202020204" pitchFamily="34" charset="0"/>
              </a:rPr>
              <a:t>Минпросвещения России от 31.05.2021 №286 «Об утверждении федерального государственного стандарта начального общего образования»</a:t>
            </a:r>
          </a:p>
          <a:p>
            <a:pPr>
              <a:spcAft>
                <a:spcPts val="800"/>
              </a:spcAft>
            </a:pPr>
            <a:r>
              <a:rPr lang="ru-RU" sz="2000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 Минпросвещения России от 31.05.2021 №287 «Об утверждении федерального государственного стандарта основного общего образования»</a:t>
            </a:r>
          </a:p>
          <a:p>
            <a:pPr>
              <a:spcAft>
                <a:spcPts val="800"/>
              </a:spcAft>
            </a:pPr>
            <a:r>
              <a:rPr lang="ru-RU" sz="2000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 Минпросвещения России от 12.08.2022 №732 «О внесении изменений в федеральный государственный стандарт среднего общего образования, утвержденный приказом министерства образования и науки Российской Федерации от 17 мая 2012г. № 413»</a:t>
            </a:r>
          </a:p>
          <a:p>
            <a:pPr fontAlgn="base"/>
            <a:r>
              <a:rPr lang="ru-RU" sz="2000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 Минпросвещения </a:t>
            </a:r>
            <a:r>
              <a:rPr lang="ru-RU" sz="2000" dirty="0" smtClean="0">
                <a:solidFill>
                  <a:srgbClr val="026661"/>
                </a:solidFill>
                <a:latin typeface="Arial" panose="020B0604020202020204" pitchFamily="34" charset="0"/>
              </a:rPr>
              <a:t>России </a:t>
            </a:r>
            <a:r>
              <a:rPr lang="ru-RU" sz="2000" dirty="0">
                <a:solidFill>
                  <a:srgbClr val="026661"/>
                </a:solidFill>
                <a:latin typeface="Arial" panose="020B0604020202020204" pitchFamily="34" charset="0"/>
              </a:rPr>
              <a:t>от 27 декабря 2023 г. №1028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основного общего образования и среднего общего образования»</a:t>
            </a:r>
          </a:p>
          <a:p>
            <a:pPr>
              <a:spcAft>
                <a:spcPts val="800"/>
              </a:spcAft>
            </a:pPr>
            <a:endParaRPr lang="ru-RU" dirty="0">
              <a:solidFill>
                <a:srgbClr val="026661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405558" y="6066120"/>
            <a:ext cx="1608881" cy="0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9813073" y="6289145"/>
            <a:ext cx="2238569" cy="11294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442761" y="6560491"/>
            <a:ext cx="1608881" cy="0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426714" y="1979088"/>
            <a:ext cx="388684" cy="335199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22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456950" y="2675090"/>
            <a:ext cx="388684" cy="335199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25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426714" y="3418066"/>
            <a:ext cx="388684" cy="335199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28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456950" y="4752285"/>
            <a:ext cx="388684" cy="335199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31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269" y="50839"/>
            <a:ext cx="13906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86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0340" y="315734"/>
            <a:ext cx="2427013" cy="1188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260" y="0"/>
            <a:ext cx="2427013" cy="1188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0896" y="2550795"/>
            <a:ext cx="278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white"/>
                </a:solidFill>
                <a:latin typeface="Airport" panose="02000506020000020004" pitchFamily="2" charset="0"/>
              </a:rPr>
              <a:t>ПОВЕСТКА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691" y="1027939"/>
            <a:ext cx="3823659" cy="32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tabLst>
                <a:tab pos="268288" algn="l"/>
              </a:tabLst>
            </a:pPr>
            <a:r>
              <a:rPr lang="ru-RU" sz="2000" dirty="0">
                <a:solidFill>
                  <a:prstClr val="black"/>
                </a:solidFill>
              </a:rPr>
              <a:t>	</a:t>
            </a:r>
            <a:r>
              <a:rPr lang="ru-RU" sz="1600" i="1" dirty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9012" y="141853"/>
            <a:ext cx="9606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prstClr val="white"/>
                </a:solidFill>
              </a:rPr>
              <a:t>Федеральный государственный образовательный стандарт общего образования </a:t>
            </a:r>
            <a:endParaRPr lang="ru-RU" sz="3000" i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1389" y="1793062"/>
            <a:ext cx="110665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>
                <a:solidFill>
                  <a:srgbClr val="026661"/>
                </a:solidFill>
                <a:latin typeface="Arial" panose="020B0604020202020204" pitchFamily="34" charset="0"/>
              </a:rPr>
              <a:t>Требования к результатам освоения ОП ООО: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26661"/>
                </a:solidFill>
                <a:latin typeface="Arial" panose="020B0604020202020204" pitchFamily="34" charset="0"/>
              </a:rPr>
              <a:t>Предметные </a:t>
            </a:r>
            <a:r>
              <a:rPr lang="ru-RU" sz="2000" dirty="0" smtClean="0">
                <a:solidFill>
                  <a:srgbClr val="026661"/>
                </a:solidFill>
                <a:latin typeface="Arial" panose="020B0604020202020204" pitchFamily="34" charset="0"/>
              </a:rPr>
              <a:t>результаты включают:</a:t>
            </a:r>
            <a:endParaRPr lang="ru-RU" sz="2000" dirty="0">
              <a:solidFill>
                <a:srgbClr val="026661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26661"/>
                </a:solidFill>
                <a:latin typeface="Arial" panose="020B0604020202020204" pitchFamily="34" charset="0"/>
              </a:rPr>
              <a:t>Освоение обучающимися в ходе изучения учебного предмета научных знаний, умений и способов действий, специфических для соответствующей предметной области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26661"/>
                </a:solidFill>
                <a:latin typeface="Arial" panose="020B0604020202020204" pitchFamily="34" charset="0"/>
              </a:rPr>
              <a:t>Предпосылки научного типа </a:t>
            </a:r>
            <a:r>
              <a:rPr lang="ru-RU" sz="2000" dirty="0" smtClean="0">
                <a:solidFill>
                  <a:srgbClr val="026661"/>
                </a:solidFill>
                <a:latin typeface="Arial" panose="020B0604020202020204" pitchFamily="34" charset="0"/>
              </a:rPr>
              <a:t>мышления</a:t>
            </a:r>
            <a:endParaRPr lang="ru-RU" sz="2000" dirty="0">
              <a:solidFill>
                <a:srgbClr val="026661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026661"/>
                </a:solidFill>
                <a:latin typeface="Arial" panose="020B0604020202020204" pitchFamily="34" charset="0"/>
              </a:rPr>
              <a:t>Виды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</a:t>
            </a:r>
          </a:p>
          <a:p>
            <a:endParaRPr lang="ru-RU" sz="2000" dirty="0">
              <a:solidFill>
                <a:srgbClr val="026661"/>
              </a:solidFill>
              <a:latin typeface="Arial" panose="020B0604020202020204" pitchFamily="34" charset="0"/>
            </a:endParaRPr>
          </a:p>
          <a:p>
            <a:r>
              <a:rPr lang="ru-RU" sz="2200" i="1" dirty="0">
                <a:solidFill>
                  <a:srgbClr val="C00000"/>
                </a:solidFill>
                <a:latin typeface="Arial" panose="020B0604020202020204" pitchFamily="34" charset="0"/>
              </a:rPr>
              <a:t>Содержание и планируемые результаты </a:t>
            </a:r>
            <a:r>
              <a:rPr lang="ru-RU" sz="2200" i="1" dirty="0">
                <a:solidFill>
                  <a:srgbClr val="026661"/>
                </a:solidFill>
                <a:latin typeface="Arial" panose="020B0604020202020204" pitchFamily="34" charset="0"/>
              </a:rPr>
              <a:t>разработанных в образовательной организации ООП каждого уровня образования </a:t>
            </a:r>
            <a:r>
              <a:rPr lang="ru-RU" sz="2200" i="1" dirty="0">
                <a:solidFill>
                  <a:srgbClr val="C00000"/>
                </a:solidFill>
                <a:latin typeface="Arial" panose="020B0604020202020204" pitchFamily="34" charset="0"/>
              </a:rPr>
              <a:t>должны быть не ниже соответствующих содержания и планируемых результатов ФООП общего образования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405558" y="6066120"/>
            <a:ext cx="1608881" cy="0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9813073" y="6289145"/>
            <a:ext cx="2238569" cy="11294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442761" y="6560491"/>
            <a:ext cx="1608881" cy="0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19005" y="2685348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34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47200" y="3355735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37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30802" y="3784491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43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269" y="141853"/>
            <a:ext cx="1387904" cy="130307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31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0340" y="315734"/>
            <a:ext cx="2427013" cy="1188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260" y="0"/>
            <a:ext cx="2427013" cy="1188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70896" y="2550795"/>
            <a:ext cx="278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irport" panose="02000506020000020004" pitchFamily="2" charset="0"/>
                <a:ea typeface="+mj-ea"/>
                <a:cs typeface="+mj-cs"/>
              </a:rPr>
              <a:t>ПОВЕСТКА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691" y="1027939"/>
            <a:ext cx="3823659" cy="32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tabLst>
                <a:tab pos="268288" algn="l"/>
              </a:tabLst>
            </a:pPr>
            <a:r>
              <a:rPr lang="ru-RU" sz="2000" dirty="0"/>
              <a:t>	</a:t>
            </a:r>
            <a:r>
              <a:rPr lang="ru-RU" sz="1600" i="1" dirty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9012" y="141853"/>
            <a:ext cx="9606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ФООП общего образования</a:t>
            </a:r>
            <a:endParaRPr lang="ru-RU" sz="30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513" y="1643210"/>
            <a:ext cx="1143186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 Минпросвещения России от 10.11.2025 № 808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</a:t>
            </a:r>
          </a:p>
          <a:p>
            <a:pPr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 Минпросвещения России от 08.10.2025 № 729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</a:t>
            </a:r>
          </a:p>
          <a:p>
            <a:pPr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 Минпросвещения России от 09.10.2024 № 704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</a:t>
            </a:r>
          </a:p>
          <a:p>
            <a:pPr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 Минпросвещения России от 18.05.2023 № 372 «Об утверждении федеральной образовательной программы начального общего образования»</a:t>
            </a:r>
          </a:p>
          <a:p>
            <a:pPr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 Минпросвещения России от 18.05.2023 № 370 «Об утверждении федеральной образовательной программы основного общего образования»</a:t>
            </a:r>
          </a:p>
          <a:p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 Минпросвещения России </a:t>
            </a:r>
            <a:r>
              <a:rPr lang="ru-RU" dirty="0" smtClean="0">
                <a:solidFill>
                  <a:srgbClr val="026661"/>
                </a:solidFill>
                <a:latin typeface="Arial" panose="020B0604020202020204" pitchFamily="34" charset="0"/>
              </a:rPr>
              <a:t>от </a:t>
            </a:r>
            <a:r>
              <a:rPr lang="ru-RU" dirty="0">
                <a:solidFill>
                  <a:srgbClr val="026661"/>
                </a:solidFill>
                <a:latin typeface="Arial" panose="020B0604020202020204" pitchFamily="34" charset="0"/>
              </a:rPr>
              <a:t>18.05.2023 № 371 «Об утверждении федеральной образовательной программы среднего общего образования» </a:t>
            </a:r>
            <a:endParaRPr lang="ru-RU" sz="2200" dirty="0">
              <a:solidFill>
                <a:srgbClr val="026661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35040" y="1716388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22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35040" y="2630805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34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27971" y="4978788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37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35040" y="3787999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43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35040" y="5649918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26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85FA1F6F-4BE3-4108-8BE0-BD6DC2CE30FF}"/>
              </a:ext>
            </a:extLst>
          </p:cNvPr>
          <p:cNvGrpSpPr/>
          <p:nvPr/>
        </p:nvGrpSpPr>
        <p:grpSpPr>
          <a:xfrm>
            <a:off x="525347" y="6238533"/>
            <a:ext cx="280889" cy="243287"/>
            <a:chOff x="4863689" y="4191275"/>
            <a:chExt cx="188138" cy="364905"/>
          </a:xfrm>
          <a:solidFill>
            <a:srgbClr val="E3A945"/>
          </a:solidFill>
        </p:grpSpPr>
        <p:sp>
          <p:nvSpPr>
            <p:cNvPr id="29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915866" y="4323724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Рисунок 260">
              <a:extLst>
                <a:ext uri="{FF2B5EF4-FFF2-40B4-BE49-F238E27FC236}">
                  <a16:creationId xmlns="" xmlns:a16="http://schemas.microsoft.com/office/drawing/2014/main" id="{5E266AD5-B385-4104-917A-3995CF4CCC19}"/>
                </a:ext>
              </a:extLst>
            </p:cNvPr>
            <p:cNvSpPr/>
            <p:nvPr/>
          </p:nvSpPr>
          <p:spPr>
            <a:xfrm>
              <a:off x="4863689" y="4191275"/>
              <a:ext cx="135961" cy="232456"/>
            </a:xfrm>
            <a:custGeom>
              <a:avLst/>
              <a:gdLst>
                <a:gd name="connsiteX0" fmla="*/ 135962 w 135961"/>
                <a:gd name="connsiteY0" fmla="*/ 69235 h 232456"/>
                <a:gd name="connsiteX1" fmla="*/ 26590 w 135961"/>
                <a:gd name="connsiteY1" fmla="*/ 232456 h 232456"/>
                <a:gd name="connsiteX2" fmla="*/ 0 w 135961"/>
                <a:gd name="connsiteY2" fmla="*/ 163221 h 232456"/>
                <a:gd name="connsiteX3" fmla="*/ 109371 w 135961"/>
                <a:gd name="connsiteY3" fmla="*/ 0 h 232456"/>
                <a:gd name="connsiteX4" fmla="*/ 135962 w 135961"/>
                <a:gd name="connsiteY4" fmla="*/ 69235 h 2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61" h="232456">
                  <a:moveTo>
                    <a:pt x="135962" y="69235"/>
                  </a:moveTo>
                  <a:lnTo>
                    <a:pt x="26590" y="232456"/>
                  </a:lnTo>
                  <a:cubicBezTo>
                    <a:pt x="17727" y="209378"/>
                    <a:pt x="8863" y="186299"/>
                    <a:pt x="0" y="163221"/>
                  </a:cubicBezTo>
                  <a:cubicBezTo>
                    <a:pt x="36457" y="108870"/>
                    <a:pt x="72914" y="54351"/>
                    <a:pt x="109371" y="0"/>
                  </a:cubicBezTo>
                  <a:lnTo>
                    <a:pt x="135962" y="69235"/>
                  </a:lnTo>
                  <a:close/>
                </a:path>
              </a:pathLst>
            </a:custGeom>
            <a:grpFill/>
            <a:ln w="16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37" y="101093"/>
            <a:ext cx="13906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49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21267" r="7871" b="10482"/>
          <a:stretch/>
        </p:blipFill>
        <p:spPr bwMode="auto">
          <a:xfrm>
            <a:off x="0" y="1475274"/>
            <a:ext cx="12192000" cy="53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321" y="100806"/>
            <a:ext cx="13906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9012" y="141853"/>
            <a:ext cx="9606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ФООП общего образования</a:t>
            </a:r>
            <a:endParaRPr lang="ru-RU" sz="3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0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: усеченные противолежащие углы 26">
            <a:extLst>
              <a:ext uri="{FF2B5EF4-FFF2-40B4-BE49-F238E27FC236}">
                <a16:creationId xmlns="" xmlns:a16="http://schemas.microsoft.com/office/drawing/2014/main" id="{02E2A30E-9D17-4825-8BA3-4F7079924086}"/>
              </a:ext>
            </a:extLst>
          </p:cNvPr>
          <p:cNvSpPr/>
          <p:nvPr/>
        </p:nvSpPr>
        <p:spPr>
          <a:xfrm>
            <a:off x="8327025" y="2604898"/>
            <a:ext cx="3724617" cy="33147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Основной объект системы оценки, ее содержательная 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критериальная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 база -  </a:t>
            </a:r>
          </a:p>
          <a:p>
            <a:pPr marL="177800"/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требования ФГОС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общего образования, которые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конкретизируются в планируемых результатах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освоения обучающимися образовательных программ общего образования</a:t>
            </a:r>
          </a:p>
          <a:p>
            <a:endParaRPr lang="ru-RU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0340" y="315734"/>
            <a:ext cx="2427013" cy="1188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389AF5-B7B8-4215-866A-18A105EB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260" y="0"/>
            <a:ext cx="2427013" cy="1188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691" y="1027939"/>
            <a:ext cx="3823659" cy="32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tabLst>
                <a:tab pos="268288" algn="l"/>
              </a:tabLst>
            </a:pPr>
            <a:r>
              <a:rPr lang="ru-RU" sz="2000" dirty="0"/>
              <a:t>	</a:t>
            </a:r>
            <a:r>
              <a:rPr lang="ru-RU" sz="1600" i="1" dirty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78"/>
            <a:ext cx="12192000" cy="1501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9012" y="141853"/>
            <a:ext cx="9606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Система оценки достижения обучающимися планируемых результатов освоения ООП </a:t>
            </a:r>
            <a:endParaRPr lang="ru-RU" sz="30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863" y="1643210"/>
            <a:ext cx="1143457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026661"/>
                </a:solidFill>
                <a:latin typeface="Arial" panose="020B0604020202020204" pitchFamily="34" charset="0"/>
              </a:rPr>
              <a:t>Система оценки достижения обучающимися планируемых результатов ООП </a:t>
            </a:r>
            <a:br>
              <a:rPr lang="ru-RU" b="1" dirty="0">
                <a:solidFill>
                  <a:srgbClr val="026661"/>
                </a:solidFill>
                <a:latin typeface="Arial" panose="020B0604020202020204" pitchFamily="34" charset="0"/>
              </a:rPr>
            </a:br>
            <a:r>
              <a:rPr lang="ru-RU" dirty="0" smtClean="0">
                <a:solidFill>
                  <a:srgbClr val="026661"/>
                </a:solidFill>
                <a:latin typeface="Arial" panose="020B0604020202020204" pitchFamily="34" charset="0"/>
              </a:rPr>
              <a:t>(</a:t>
            </a: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приказы Минпросвещения России от 18.05.2023 № 370, от 18.05.2023 № 371, </a:t>
            </a:r>
            <a:r>
              <a:rPr lang="ru-RU" b="1" noProof="1" smtClean="0">
                <a:solidFill>
                  <a:srgbClr val="C00000"/>
                </a:solidFill>
                <a:latin typeface="Arial" panose="020B0604020202020204" pitchFamily="34" charset="0"/>
              </a:rPr>
              <a:t>пункт 18;</a:t>
            </a:r>
          </a:p>
          <a:p>
            <a:pPr algn="ctr">
              <a:spcAft>
                <a:spcPts val="600"/>
              </a:spcAft>
            </a:pPr>
            <a:r>
              <a:rPr lang="ru-RU" noProof="1" smtClean="0">
                <a:solidFill>
                  <a:srgbClr val="026661"/>
                </a:solidFill>
                <a:latin typeface="Arial" panose="020B0604020202020204" pitchFamily="34" charset="0"/>
              </a:rPr>
              <a:t>письмо Минпросвещения </a:t>
            </a:r>
            <a:r>
              <a:rPr lang="ru-RU" dirty="0" smtClean="0">
                <a:solidFill>
                  <a:srgbClr val="026661"/>
                </a:solidFill>
                <a:latin typeface="Arial" panose="020B0604020202020204" pitchFamily="34" charset="0"/>
              </a:rPr>
              <a:t>России </a:t>
            </a:r>
            <a:r>
              <a:rPr lang="ru-RU" dirty="0">
                <a:solidFill>
                  <a:srgbClr val="026661"/>
                </a:solidFill>
                <a:latin typeface="Arial" panose="020B0604020202020204" pitchFamily="34" charset="0"/>
              </a:rPr>
              <a:t>от 05 июня 2025 г. № ОК- 1656/03)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0405558" y="6066120"/>
            <a:ext cx="1608881" cy="0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9813073" y="6289145"/>
            <a:ext cx="2238569" cy="11294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442761" y="6560491"/>
            <a:ext cx="1608881" cy="0"/>
          </a:xfrm>
          <a:prstGeom prst="line">
            <a:avLst/>
          </a:prstGeom>
          <a:ln w="38100">
            <a:solidFill>
              <a:srgbClr val="026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усеченные противолежащие углы 1">
            <a:extLst>
              <a:ext uri="{FF2B5EF4-FFF2-40B4-BE49-F238E27FC236}">
                <a16:creationId xmlns="" xmlns:a16="http://schemas.microsoft.com/office/drawing/2014/main" id="{9E18BB58-A378-4157-8ED9-D603CC5604D8}"/>
              </a:ext>
            </a:extLst>
          </p:cNvPr>
          <p:cNvSpPr/>
          <p:nvPr/>
        </p:nvSpPr>
        <p:spPr>
          <a:xfrm>
            <a:off x="131691" y="2605798"/>
            <a:ext cx="3724618" cy="33138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призвана способствовать поддержанию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единства всей системы образования, обеспечению преемственности</a:t>
            </a:r>
            <a:r>
              <a:rPr lang="ru-RU" i="1" dirty="0">
                <a:solidFill>
                  <a:srgbClr val="026661"/>
                </a:solidFill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в системе непрерывного образования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на всех уровнях  образования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7800" indent="-177800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имеет единую структуру и строится на общих принципах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и положениях</a:t>
            </a:r>
            <a:endParaRPr lang="ru-RU" dirty="0"/>
          </a:p>
        </p:txBody>
      </p:sp>
      <p:sp>
        <p:nvSpPr>
          <p:cNvPr id="47" name="Прямоугольник: усеченные противолежащие углы 1">
            <a:extLst>
              <a:ext uri="{FF2B5EF4-FFF2-40B4-BE49-F238E27FC236}">
                <a16:creationId xmlns="" xmlns:a16="http://schemas.microsoft.com/office/drawing/2014/main" id="{9E18BB58-A378-4157-8ED9-D603CC5604D8}"/>
              </a:ext>
            </a:extLst>
          </p:cNvPr>
          <p:cNvSpPr/>
          <p:nvPr/>
        </p:nvSpPr>
        <p:spPr>
          <a:xfrm>
            <a:off x="4229358" y="2610002"/>
            <a:ext cx="3724617" cy="33138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1F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Функции: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ориентация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 образовательного процесса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на достижение планируемых результатов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освоения ООП НОО, ООО, СОО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</a:rPr>
              <a:t>обеспечение эффективной обратной связи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</a:rPr>
              <a:t>, позволяющей осуществлять управление образовательным процессом</a:t>
            </a:r>
          </a:p>
          <a:p>
            <a:pPr algn="ctr"/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171" y="102017"/>
            <a:ext cx="1387904" cy="130307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239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1650</Words>
  <Application>Microsoft Office PowerPoint</Application>
  <PresentationFormat>Произвольный</PresentationFormat>
  <Paragraphs>418</Paragraphs>
  <Slides>28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«Правовое обеспечение проведения оценки качества образования. Система оценки предметных результатов»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Школьные   методические объединения на институциональном уровне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Заголовоки Разделы</dc:title>
  <dc:creator>Пользователь</dc:creator>
  <cp:lastModifiedBy>USER</cp:lastModifiedBy>
  <cp:revision>821</cp:revision>
  <cp:lastPrinted>2026-04-14T01:18:11Z</cp:lastPrinted>
  <dcterms:created xsi:type="dcterms:W3CDTF">2024-05-14T02:57:48Z</dcterms:created>
  <dcterms:modified xsi:type="dcterms:W3CDTF">2026-04-14T23:03:52Z</dcterms:modified>
</cp:coreProperties>
</file>