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68" r:id="rId2"/>
    <p:sldMasterId id="2147483803" r:id="rId3"/>
    <p:sldMasterId id="2147483815" r:id="rId4"/>
    <p:sldMasterId id="2147483827" r:id="rId5"/>
    <p:sldMasterId id="2147483868" r:id="rId6"/>
    <p:sldMasterId id="2147483881" r:id="rId7"/>
    <p:sldMasterId id="2147483884" r:id="rId8"/>
    <p:sldMasterId id="2147483896" r:id="rId9"/>
  </p:sldMasterIdLst>
  <p:notesMasterIdLst>
    <p:notesMasterId r:id="rId23"/>
  </p:notesMasterIdLst>
  <p:sldIdLst>
    <p:sldId id="271" r:id="rId10"/>
    <p:sldId id="362" r:id="rId11"/>
    <p:sldId id="364" r:id="rId12"/>
    <p:sldId id="365" r:id="rId13"/>
    <p:sldId id="363" r:id="rId14"/>
    <p:sldId id="314" r:id="rId15"/>
    <p:sldId id="359" r:id="rId16"/>
    <p:sldId id="360" r:id="rId17"/>
    <p:sldId id="361" r:id="rId18"/>
    <p:sldId id="356" r:id="rId19"/>
    <p:sldId id="367" r:id="rId20"/>
    <p:sldId id="358" r:id="rId21"/>
    <p:sldId id="366" r:id="rId22"/>
  </p:sldIdLst>
  <p:sldSz cx="12192000" cy="6858000"/>
  <p:notesSz cx="9928225" cy="6797675"/>
  <p:defaultTextStyle>
    <a:defPPr>
      <a:defRPr lang="ru-RU"/>
    </a:defPPr>
    <a:lvl1pPr marL="0" algn="l" defTabSz="914252">
      <a:defRPr sz="1800">
        <a:solidFill>
          <a:schemeClr val="tx1"/>
        </a:solidFill>
        <a:latin typeface="+mn-lt"/>
        <a:ea typeface="+mn-ea"/>
        <a:cs typeface="+mn-cs"/>
      </a:defRPr>
    </a:lvl1pPr>
    <a:lvl2pPr marL="457128" algn="l" defTabSz="914252">
      <a:defRPr sz="1800">
        <a:solidFill>
          <a:schemeClr val="tx1"/>
        </a:solidFill>
        <a:latin typeface="+mn-lt"/>
        <a:ea typeface="+mn-ea"/>
        <a:cs typeface="+mn-cs"/>
      </a:defRPr>
    </a:lvl2pPr>
    <a:lvl3pPr marL="914252" algn="l" defTabSz="914252">
      <a:defRPr sz="1800">
        <a:solidFill>
          <a:schemeClr val="tx1"/>
        </a:solidFill>
        <a:latin typeface="+mn-lt"/>
        <a:ea typeface="+mn-ea"/>
        <a:cs typeface="+mn-cs"/>
      </a:defRPr>
    </a:lvl3pPr>
    <a:lvl4pPr marL="1371380" algn="l" defTabSz="914252">
      <a:defRPr sz="1800">
        <a:solidFill>
          <a:schemeClr val="tx1"/>
        </a:solidFill>
        <a:latin typeface="+mn-lt"/>
        <a:ea typeface="+mn-ea"/>
        <a:cs typeface="+mn-cs"/>
      </a:defRPr>
    </a:lvl4pPr>
    <a:lvl5pPr marL="1828508" algn="l" defTabSz="914252">
      <a:defRPr sz="1800">
        <a:solidFill>
          <a:schemeClr val="tx1"/>
        </a:solidFill>
        <a:latin typeface="+mn-lt"/>
        <a:ea typeface="+mn-ea"/>
        <a:cs typeface="+mn-cs"/>
      </a:defRPr>
    </a:lvl5pPr>
    <a:lvl6pPr marL="2285635" algn="l" defTabSz="914252">
      <a:defRPr sz="1800">
        <a:solidFill>
          <a:schemeClr val="tx1"/>
        </a:solidFill>
        <a:latin typeface="+mn-lt"/>
        <a:ea typeface="+mn-ea"/>
        <a:cs typeface="+mn-cs"/>
      </a:defRPr>
    </a:lvl6pPr>
    <a:lvl7pPr marL="2742761" algn="l" defTabSz="914252">
      <a:defRPr sz="1800">
        <a:solidFill>
          <a:schemeClr val="tx1"/>
        </a:solidFill>
        <a:latin typeface="+mn-lt"/>
        <a:ea typeface="+mn-ea"/>
        <a:cs typeface="+mn-cs"/>
      </a:defRPr>
    </a:lvl7pPr>
    <a:lvl8pPr marL="3199887" algn="l" defTabSz="914252">
      <a:defRPr sz="1800">
        <a:solidFill>
          <a:schemeClr val="tx1"/>
        </a:solidFill>
        <a:latin typeface="+mn-lt"/>
        <a:ea typeface="+mn-ea"/>
        <a:cs typeface="+mn-cs"/>
      </a:defRPr>
    </a:lvl8pPr>
    <a:lvl9pPr marL="3657015" algn="l" defTabSz="914252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CC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2D5ABB26-0587-4C30-8999-92F81FD0307C}" styleName="Нет стиля, нет сетки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5940675A-B579-460E-94D1-54222C63F5DA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E8B1032C-EA38-4F05-BA0D-38AFFFC7BED3}" styleName="Light Style 3 - Accent 6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6"/>
              </a:solidFill>
            </a:ln>
          </a:left>
          <a:right>
            <a:ln w="12700">
              <a:solidFill>
                <a:schemeClr val="accent6"/>
              </a:solidFill>
            </a:ln>
          </a:right>
          <a:top>
            <a:ln w="12700">
              <a:solidFill>
                <a:schemeClr val="accent6"/>
              </a:solidFill>
            </a:ln>
          </a:top>
          <a:bottom>
            <a:ln w="12700">
              <a:solidFill>
                <a:schemeClr val="accent6"/>
              </a:solidFill>
            </a:ln>
          </a:bottom>
          <a:insideH>
            <a:ln w="12700">
              <a:solidFill>
                <a:schemeClr val="accent6"/>
              </a:solidFill>
            </a:ln>
          </a:insideH>
          <a:insideV>
            <a:ln w="12700">
              <a:solidFill>
                <a:schemeClr val="accent6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band2V>
      <a:tcStyle>
        <a:tcBdr/>
        <a:fill>
          <a:solidFill>
            <a:schemeClr val="accent6">
              <a:tint val="2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6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38100">
              <a:solidFill>
                <a:schemeClr val="accent6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1716" y="-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41458"/>
          </a:xfrm>
          <a:prstGeom prst="rect">
            <a:avLst/>
          </a:prstGeom>
        </p:spPr>
        <p:txBody>
          <a:bodyPr vert="horz" lIns="80284" tIns="40142" rIns="80284" bIns="40142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409" y="0"/>
            <a:ext cx="4302231" cy="341458"/>
          </a:xfrm>
          <a:prstGeom prst="rect">
            <a:avLst/>
          </a:prstGeom>
        </p:spPr>
        <p:txBody>
          <a:bodyPr vert="horz" lIns="80284" tIns="40142" rIns="80284" bIns="40142" rtlCol="0"/>
          <a:lstStyle>
            <a:lvl1pPr algn="r">
              <a:defRPr sz="1100"/>
            </a:lvl1pPr>
          </a:lstStyle>
          <a:p>
            <a:fld id="{F73B037C-8C99-4D7F-9221-AB0D162A2E6C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84" tIns="40142" rIns="80284" bIns="4014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2"/>
            <a:ext cx="7942580" cy="2676584"/>
          </a:xfrm>
          <a:prstGeom prst="rect">
            <a:avLst/>
          </a:prstGeom>
        </p:spPr>
        <p:txBody>
          <a:bodyPr vert="horz" lIns="80284" tIns="40142" rIns="80284" bIns="4014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2231" cy="341457"/>
          </a:xfrm>
          <a:prstGeom prst="rect">
            <a:avLst/>
          </a:prstGeom>
        </p:spPr>
        <p:txBody>
          <a:bodyPr vert="horz" lIns="80284" tIns="40142" rIns="80284" bIns="40142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409" y="6456219"/>
            <a:ext cx="4302231" cy="341457"/>
          </a:xfrm>
          <a:prstGeom prst="rect">
            <a:avLst/>
          </a:prstGeom>
        </p:spPr>
        <p:txBody>
          <a:bodyPr vert="horz" lIns="80284" tIns="40142" rIns="80284" bIns="40142" rtlCol="0" anchor="b"/>
          <a:lstStyle>
            <a:lvl1pPr algn="r">
              <a:defRPr sz="1100"/>
            </a:lvl1pPr>
          </a:lstStyle>
          <a:p>
            <a:fld id="{900D1D35-E065-4935-B027-4800DCBAA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704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8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52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80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08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35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61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87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15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5AA41-FF2A-4C78-8D42-83E6C8B5CE5C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181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8750" y="509588"/>
            <a:ext cx="4530725" cy="2549525"/>
          </a:xfrm>
          <a:ln/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652280" indent="-250877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03508" indent="-200702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404912" indent="-200702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806315" indent="-200702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207718" indent="-200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609120" indent="-200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010524" indent="-200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411927" indent="-200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870B5C3-F6F7-4413-945B-807801550BAE}" type="slidenum">
              <a:rPr lang="ru-RU" altLang="ru-RU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98750" y="509588"/>
            <a:ext cx="4530725" cy="2549525"/>
          </a:xfrm>
          <a:ln/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652280" indent="-250877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03508" indent="-200702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404912" indent="-200702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806315" indent="-200702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207718" indent="-200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609120" indent="-200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010524" indent="-200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411927" indent="-200702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870B5C3-F6F7-4413-945B-807801550BAE}" type="slidenum">
              <a:rPr lang="ru-RU" altLang="ru-RU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5AA41-FF2A-4C78-8D42-83E6C8B5CE5C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300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5AA41-FF2A-4C78-8D42-83E6C8B5CE5C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300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5AA41-FF2A-4C78-8D42-83E6C8B5CE5C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568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5AA41-FF2A-4C78-8D42-83E6C8B5CE5C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568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6591E7-9BF9-45FB-9610-CDA0ED5AA8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122368"/>
            <a:ext cx="9144000" cy="2387600"/>
          </a:xfrm>
        </p:spPr>
        <p:txBody>
          <a:bodyPr anchor="b"/>
          <a:lstStyle>
            <a:lvl1pPr algn="ctr">
              <a:defRPr sz="69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3B5699E-08B4-4E90-BAFF-172741A33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3" y="3602040"/>
            <a:ext cx="9144000" cy="1655764"/>
          </a:xfrm>
        </p:spPr>
        <p:txBody>
          <a:bodyPr/>
          <a:lstStyle>
            <a:lvl1pPr marL="0" indent="0" algn="ctr">
              <a:buNone/>
              <a:defRPr sz="2800"/>
            </a:lvl1pPr>
            <a:lvl2pPr marL="517681" indent="0" algn="ctr">
              <a:buNone/>
              <a:defRPr sz="2200"/>
            </a:lvl2pPr>
            <a:lvl3pPr marL="1035356" indent="0" algn="ctr">
              <a:buNone/>
              <a:defRPr sz="2200"/>
            </a:lvl3pPr>
            <a:lvl4pPr marL="1552972" indent="0" algn="ctr">
              <a:buNone/>
              <a:defRPr sz="1900"/>
            </a:lvl4pPr>
            <a:lvl5pPr marL="2070647" indent="0" algn="ctr">
              <a:buNone/>
              <a:defRPr sz="1900"/>
            </a:lvl5pPr>
            <a:lvl6pPr marL="2588314" indent="0" algn="ctr">
              <a:buNone/>
              <a:defRPr sz="1900"/>
            </a:lvl6pPr>
            <a:lvl7pPr marL="3105977" indent="0" algn="ctr">
              <a:buNone/>
              <a:defRPr sz="1900"/>
            </a:lvl7pPr>
            <a:lvl8pPr marL="3623644" indent="0" algn="ctr">
              <a:buNone/>
              <a:defRPr sz="1900"/>
            </a:lvl8pPr>
            <a:lvl9pPr marL="4141307" indent="0" algn="ctr">
              <a:buNone/>
              <a:defRPr sz="19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CFA0BFE-1777-4078-8773-0A825CC88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6724151-85E5-4F59-B803-EE969ED8A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C87BC2-D14E-4A61-8545-23101C83E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170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549FA6-4726-47CB-96B1-F58BD6EDA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7A35D19-1518-43B3-86BE-EE0217105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FB414C-B939-4B3D-835C-D94C9A2A6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D65FFE7-3AA7-4EB0-A4CC-42F4AF8AF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6D668D3-E1A5-4FB8-9880-F2F4C345E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537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1E7A69-82DD-439C-BC61-2B4FCE526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904" y="1709782"/>
            <a:ext cx="10515599" cy="2852737"/>
          </a:xfrm>
        </p:spPr>
        <p:txBody>
          <a:bodyPr anchor="b"/>
          <a:lstStyle>
            <a:lvl1pPr>
              <a:defRPr sz="69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F2F9E29-ED19-4288-B870-177BCF460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904" y="4589481"/>
            <a:ext cx="10515599" cy="15001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51768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3535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55297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0706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58831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1059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62364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14130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2C8EAD-020E-4334-987F-920509384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5861BD-3926-45FC-995C-45BC676B5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A3E72E4-7CB8-49B4-B194-5435ACF01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589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4BCCF8-0AA1-4DCD-9A25-EA383B986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1CF79DE-5DBF-45EF-8C0E-186BBD9886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5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1EF1797-8F99-4B9E-B979-D72B80EDD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4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4B04B61-5252-4C7C-A4F5-CE3D9B744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4E47E9F-54FC-4F58-A39A-70A67A724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9E91BA9-E0B0-4981-A4E6-E13FB56A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144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3B919B-61D8-4C70-93B2-1435AA985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800" y="365136"/>
            <a:ext cx="10515599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E9EB41-B3BE-405B-B143-66501F8F2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2" y="1681164"/>
            <a:ext cx="5157789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17681" indent="0">
              <a:buNone/>
              <a:defRPr sz="2200" b="1"/>
            </a:lvl2pPr>
            <a:lvl3pPr marL="1035356" indent="0">
              <a:buNone/>
              <a:defRPr sz="2200" b="1"/>
            </a:lvl3pPr>
            <a:lvl4pPr marL="1552972" indent="0">
              <a:buNone/>
              <a:defRPr sz="1900" b="1"/>
            </a:lvl4pPr>
            <a:lvl5pPr marL="2070647" indent="0">
              <a:buNone/>
              <a:defRPr sz="1900" b="1"/>
            </a:lvl5pPr>
            <a:lvl6pPr marL="2588314" indent="0">
              <a:buNone/>
              <a:defRPr sz="1900" b="1"/>
            </a:lvl6pPr>
            <a:lvl7pPr marL="3105977" indent="0">
              <a:buNone/>
              <a:defRPr sz="1900" b="1"/>
            </a:lvl7pPr>
            <a:lvl8pPr marL="3623644" indent="0">
              <a:buNone/>
              <a:defRPr sz="1900" b="1"/>
            </a:lvl8pPr>
            <a:lvl9pPr marL="41413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6EE689E-AB41-48B1-94D6-24D704B46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2" y="2505130"/>
            <a:ext cx="5157789" cy="36845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BB9355B-65C0-415C-A7C0-C0F8F881D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5" y="1681164"/>
            <a:ext cx="5183187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17681" indent="0">
              <a:buNone/>
              <a:defRPr sz="2200" b="1"/>
            </a:lvl2pPr>
            <a:lvl3pPr marL="1035356" indent="0">
              <a:buNone/>
              <a:defRPr sz="2200" b="1"/>
            </a:lvl3pPr>
            <a:lvl4pPr marL="1552972" indent="0">
              <a:buNone/>
              <a:defRPr sz="1900" b="1"/>
            </a:lvl4pPr>
            <a:lvl5pPr marL="2070647" indent="0">
              <a:buNone/>
              <a:defRPr sz="1900" b="1"/>
            </a:lvl5pPr>
            <a:lvl6pPr marL="2588314" indent="0">
              <a:buNone/>
              <a:defRPr sz="1900" b="1"/>
            </a:lvl6pPr>
            <a:lvl7pPr marL="3105977" indent="0">
              <a:buNone/>
              <a:defRPr sz="1900" b="1"/>
            </a:lvl7pPr>
            <a:lvl8pPr marL="3623644" indent="0">
              <a:buNone/>
              <a:defRPr sz="1900" b="1"/>
            </a:lvl8pPr>
            <a:lvl9pPr marL="41413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80EF93D3-6E7D-477F-9665-952AA47383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5" y="2505130"/>
            <a:ext cx="5183187" cy="36845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0B2DF52-8B4D-4320-8170-67A7E8D9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850300C-EEA3-4892-BC61-6CBF157A0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DD5514A-A32C-4B59-ABAF-B0F90B466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536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ED7ED7-C8DA-44D9-97AF-7E66A131A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A9CBE04-5048-4438-AA98-72FACBA20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9CC8192-3222-4D19-BEFD-D5FEE672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8983E44-1865-4DC7-B675-AAC4025E3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911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9DDAE2D-1C9A-4726-A25B-026B5138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06EDF86-F8D2-41A7-96B9-C5CCC320F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87492C1-C332-4004-9E03-5398E772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346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06A38E-34F3-4172-97AA-50A96C550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2" y="457201"/>
            <a:ext cx="3932237" cy="1600200"/>
          </a:xfrm>
        </p:spPr>
        <p:txBody>
          <a:bodyPr anchor="b"/>
          <a:lstStyle>
            <a:lvl1pPr>
              <a:defRPr sz="3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1F3FEFF-C9D7-426A-BFA3-34FFDFDB3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231" y="987437"/>
            <a:ext cx="6172201" cy="4873624"/>
          </a:xfr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6AE269C-EFC4-4294-A24D-CCEA7379C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2" y="2057405"/>
            <a:ext cx="3932237" cy="3811588"/>
          </a:xfrm>
        </p:spPr>
        <p:txBody>
          <a:bodyPr/>
          <a:lstStyle>
            <a:lvl1pPr marL="0" indent="0">
              <a:buNone/>
              <a:defRPr sz="1900"/>
            </a:lvl1pPr>
            <a:lvl2pPr marL="517681" indent="0">
              <a:buNone/>
              <a:defRPr sz="1800"/>
            </a:lvl2pPr>
            <a:lvl3pPr marL="1035356" indent="0">
              <a:buNone/>
              <a:defRPr sz="1400"/>
            </a:lvl3pPr>
            <a:lvl4pPr marL="1552972" indent="0">
              <a:buNone/>
              <a:defRPr sz="1000"/>
            </a:lvl4pPr>
            <a:lvl5pPr marL="2070647" indent="0">
              <a:buNone/>
              <a:defRPr sz="1000"/>
            </a:lvl5pPr>
            <a:lvl6pPr marL="2588314" indent="0">
              <a:buNone/>
              <a:defRPr sz="1000"/>
            </a:lvl6pPr>
            <a:lvl7pPr marL="3105977" indent="0">
              <a:buNone/>
              <a:defRPr sz="1000"/>
            </a:lvl7pPr>
            <a:lvl8pPr marL="3623644" indent="0">
              <a:buNone/>
              <a:defRPr sz="1000"/>
            </a:lvl8pPr>
            <a:lvl9pPr marL="4141307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3AA80D6-0401-4EF8-B7DD-4DFE82A1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1CD5B22-E501-468C-9652-B87B7C2B1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F2D039E-8EB7-423C-AC99-20651E33D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316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0534FE-5185-46C2-ADF3-D9286588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2" y="457201"/>
            <a:ext cx="3932237" cy="1600200"/>
          </a:xfrm>
        </p:spPr>
        <p:txBody>
          <a:bodyPr anchor="b"/>
          <a:lstStyle>
            <a:lvl1pPr>
              <a:defRPr sz="3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370B08C7-CB4E-420F-9F9E-7285C36CAE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231" y="987437"/>
            <a:ext cx="6172201" cy="4873624"/>
          </a:xfrm>
        </p:spPr>
        <p:txBody>
          <a:bodyPr/>
          <a:lstStyle>
            <a:lvl1pPr marL="0" indent="0">
              <a:buNone/>
              <a:defRPr sz="3700"/>
            </a:lvl1pPr>
            <a:lvl2pPr marL="517681" indent="0">
              <a:buNone/>
              <a:defRPr sz="3100"/>
            </a:lvl2pPr>
            <a:lvl3pPr marL="1035356" indent="0">
              <a:buNone/>
              <a:defRPr sz="2800"/>
            </a:lvl3pPr>
            <a:lvl4pPr marL="1552972" indent="0">
              <a:buNone/>
              <a:defRPr sz="2200"/>
            </a:lvl4pPr>
            <a:lvl5pPr marL="2070647" indent="0">
              <a:buNone/>
              <a:defRPr sz="2200"/>
            </a:lvl5pPr>
            <a:lvl6pPr marL="2588314" indent="0">
              <a:buNone/>
              <a:defRPr sz="2200"/>
            </a:lvl6pPr>
            <a:lvl7pPr marL="3105977" indent="0">
              <a:buNone/>
              <a:defRPr sz="2200"/>
            </a:lvl7pPr>
            <a:lvl8pPr marL="3623644" indent="0">
              <a:buNone/>
              <a:defRPr sz="2200"/>
            </a:lvl8pPr>
            <a:lvl9pPr marL="4141307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471EAA8-8B83-4C5A-B90C-50BD94103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2" y="2057405"/>
            <a:ext cx="3932237" cy="3811588"/>
          </a:xfrm>
        </p:spPr>
        <p:txBody>
          <a:bodyPr/>
          <a:lstStyle>
            <a:lvl1pPr marL="0" indent="0">
              <a:buNone/>
              <a:defRPr sz="1900"/>
            </a:lvl1pPr>
            <a:lvl2pPr marL="517681" indent="0">
              <a:buNone/>
              <a:defRPr sz="1800"/>
            </a:lvl2pPr>
            <a:lvl3pPr marL="1035356" indent="0">
              <a:buNone/>
              <a:defRPr sz="1400"/>
            </a:lvl3pPr>
            <a:lvl4pPr marL="1552972" indent="0">
              <a:buNone/>
              <a:defRPr sz="1000"/>
            </a:lvl4pPr>
            <a:lvl5pPr marL="2070647" indent="0">
              <a:buNone/>
              <a:defRPr sz="1000"/>
            </a:lvl5pPr>
            <a:lvl6pPr marL="2588314" indent="0">
              <a:buNone/>
              <a:defRPr sz="1000"/>
            </a:lvl6pPr>
            <a:lvl7pPr marL="3105977" indent="0">
              <a:buNone/>
              <a:defRPr sz="1000"/>
            </a:lvl7pPr>
            <a:lvl8pPr marL="3623644" indent="0">
              <a:buNone/>
              <a:defRPr sz="1000"/>
            </a:lvl8pPr>
            <a:lvl9pPr marL="4141307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6E3D88E-9E66-4744-B5E9-135BB9AFA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3CB3AAF-9DDC-493C-A15B-130CB6D10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B0B3F57-03BE-42B3-8911-46B9EB66C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772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B2EAA2-25BB-4139-B482-EE80185F5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FC284D8-A2F3-4A9F-BD87-BE77E3941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F76F052-C2AD-40F5-A12D-463C674FA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80D22E4-8ADF-4B1E-A10F-49B768422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E45AB6A-EA3E-4C73-BCE2-1C9EED09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044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C48345B-76E8-464E-8695-9C7094CB9E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33"/>
            <a:ext cx="2628900" cy="581183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8BDBD31-FF35-43E1-A915-190971FEC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11" y="365133"/>
            <a:ext cx="7734300" cy="581183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EC4CED2-BA8F-4F9E-8299-FFD03F066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D97DC59-7B51-410D-A52D-2490D7381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85F24E7-957B-43BE-848C-FE80339B9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170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F7415F8-2015-4171-92F4-FC9C57D35ED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761B298-76F5-4EE5-8F21-276572E354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255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3BE9567-6639-41BD-89C4-CAD19BDA3C42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21ADF3F-3CF1-40A3-8AA7-BFED80C9F0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17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9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87A76A2B-947C-4EF9-9BC9-2A5747651FF1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EF9F012-CBC0-4198-82AD-F6EC2865D7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76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4839EBF-6262-46E3-BBF9-9266708D64E2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3A22B820-2567-465F-8022-CAEB94A30F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520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/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B223401-CFC6-4B63-9398-DEBA3A70FF1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9A479F9-78A3-4447-94F3-28099A0B9D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789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4BAC546B-DECE-446B-891B-CD749A0A456B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EA00EFA-F935-4B7E-A973-DCA2183029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6653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C9CFE97-A64D-4936-B407-02233655B465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9669C15-1C3B-48E6-B349-DC3726CC53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6040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35A52E90-F94C-40B7-935E-DF887C02C6F9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2B36A2C-F4BA-4609-B057-451F5BCB85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834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EF3B6D7-4FC9-48EE-9A34-F8477E9ADD8D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363D0D1-7D2C-45FE-B601-4776ED29A0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7504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87DB40E-76EE-49FD-BA22-461664AC7F76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42126AD-1A63-4DB9-B7FB-90E9BB30E6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3135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3DC354C-5559-4342-86BB-4C9ACC8ED739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649368B-DBF3-4038-97A7-328CF63857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660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001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5240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6291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997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7396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4949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2590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1775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2973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6003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0093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6591E7-9BF9-45FB-9610-CDA0ED5AA8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3B5699E-08B4-4E90-BAFF-172741A33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CFA0BFE-1777-4078-8773-0A825CC88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6724151-85E5-4F59-B803-EE969ED8A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C87BC2-D14E-4A61-8545-23101C83E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6155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549FA6-4726-47CB-96B1-F58BD6EDA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7A35D19-1518-43B3-86BE-EE0217105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FB414C-B939-4B3D-835C-D94C9A2A6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D65FFE7-3AA7-4EB0-A4CC-42F4AF8AF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6D668D3-E1A5-4FB8-9880-F2F4C345E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5584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1E7A69-82DD-439C-BC61-2B4FCE526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F2F9E29-ED19-4288-B870-177BCF460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2C8EAD-020E-4334-987F-920509384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5861BD-3926-45FC-995C-45BC676B5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A3E72E4-7CB8-49B4-B194-5435ACF01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6787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4BCCF8-0AA1-4DCD-9A25-EA383B986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1CF79DE-5DBF-45EF-8C0E-186BBD9886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1EF1797-8F99-4B9E-B979-D72B80EDD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4B04B61-5252-4C7C-A4F5-CE3D9B744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4E47E9F-54FC-4F58-A39A-70A67A724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9E91BA9-E0B0-4981-A4E6-E13FB56A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3839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3B919B-61D8-4C70-93B2-1435AA985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E9EB41-B3BE-405B-B143-66501F8F2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6EE689E-AB41-48B1-94D6-24D704B46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BB9355B-65C0-415C-A7C0-C0F8F881D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80EF93D3-6E7D-477F-9665-952AA47383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0B2DF52-8B4D-4320-8170-67A7E8D9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850300C-EEA3-4892-BC61-6CBF157A0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DD5514A-A32C-4B59-ABAF-B0F90B466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0804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ED7ED7-C8DA-44D9-97AF-7E66A131A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A9CBE04-5048-4438-AA98-72FACBA20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9CC8192-3222-4D19-BEFD-D5FEE672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8983E44-1865-4DC7-B675-AAC4025E3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371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9DDAE2D-1C9A-4726-A25B-026B5138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06EDF86-F8D2-41A7-96B9-C5CCC320F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87492C1-C332-4004-9E03-5398E772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4325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06A38E-34F3-4172-97AA-50A96C550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1F3FEFF-C9D7-426A-BFA3-34FFDFDB3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6AE269C-EFC4-4294-A24D-CCEA7379C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3AA80D6-0401-4EF8-B7DD-4DFE82A1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1CD5B22-E501-468C-9652-B87B7C2B1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F2D039E-8EB7-423C-AC99-20651E33D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1576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0534FE-5185-46C2-ADF3-D9286588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370B08C7-CB4E-420F-9F9E-7285C36CAE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471EAA8-8B83-4C5A-B90C-50BD94103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6E3D88E-9E66-4744-B5E9-135BB9AFA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3CB3AAF-9DDC-493C-A15B-130CB6D10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B0B3F57-03BE-42B3-8911-46B9EB66C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2676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B2EAA2-25BB-4139-B482-EE80185F5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FC284D8-A2F3-4A9F-BD87-BE77E3941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F76F052-C2AD-40F5-A12D-463C674FA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80D22E4-8ADF-4B1E-A10F-49B768422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E45AB6A-EA3E-4C73-BCE2-1C9EED09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24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C48345B-76E8-464E-8695-9C7094CB9E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8BDBD31-FF35-43E1-A915-190971FEC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EC4CED2-BA8F-4F9E-8299-FFD03F066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D97DC59-7B51-410D-A52D-2490D7381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85F24E7-957B-43BE-848C-FE80339B9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0834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6591E7-9BF9-45FB-9610-CDA0ED5AA8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3B5699E-08B4-4E90-BAFF-172741A33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CFA0BFE-1777-4078-8773-0A825CC88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6724151-85E5-4F59-B803-EE969ED8A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C87BC2-D14E-4A61-8545-23101C83E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5949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8549FA6-4726-47CB-96B1-F58BD6EDA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7A35D19-1518-43B3-86BE-EE0217105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FB414C-B939-4B3D-835C-D94C9A2A6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D65FFE7-3AA7-4EB0-A4CC-42F4AF8AF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6D668D3-E1A5-4FB8-9880-F2F4C345E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1281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1E7A69-82DD-439C-BC61-2B4FCE526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F2F9E29-ED19-4288-B870-177BCF460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2C8EAD-020E-4334-987F-920509384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05861BD-3926-45FC-995C-45BC676B5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A3E72E4-7CB8-49B4-B194-5435ACF01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5287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4BCCF8-0AA1-4DCD-9A25-EA383B986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1CF79DE-5DBF-45EF-8C0E-186BBD9886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1EF1797-8F99-4B9E-B979-D72B80EDD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4B04B61-5252-4C7C-A4F5-CE3D9B744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4E47E9F-54FC-4F58-A39A-70A67A724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9E91BA9-E0B0-4981-A4E6-E13FB56A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9961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3B919B-61D8-4C70-93B2-1435AA985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6E9EB41-B3BE-405B-B143-66501F8F2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6EE689E-AB41-48B1-94D6-24D704B46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ABB9355B-65C0-415C-A7C0-C0F8F881D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80EF93D3-6E7D-477F-9665-952AA47383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D0B2DF52-8B4D-4320-8170-67A7E8D9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E850300C-EEA3-4892-BC61-6CBF157A0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DD5514A-A32C-4B59-ABAF-B0F90B466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9755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ED7ED7-C8DA-44D9-97AF-7E66A131A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1A9CBE04-5048-4438-AA98-72FACBA20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9CC8192-3222-4D19-BEFD-D5FEE672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8983E44-1865-4DC7-B675-AAC4025E3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612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9DDAE2D-1C9A-4726-A25B-026B5138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06EDF86-F8D2-41A7-96B9-C5CCC320F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87492C1-C332-4004-9E03-5398E772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494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06A38E-34F3-4172-97AA-50A96C550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1F3FEFF-C9D7-426A-BFA3-34FFDFDB3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6AE269C-EFC4-4294-A24D-CCEA7379C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3AA80D6-0401-4EF8-B7DD-4DFE82A1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1CD5B22-E501-468C-9652-B87B7C2B1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F2D039E-8EB7-423C-AC99-20651E33D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463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0534FE-5185-46C2-ADF3-D9286588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370B08C7-CB4E-420F-9F9E-7285C36CAE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471EAA8-8B83-4C5A-B90C-50BD94103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6E3D88E-9E66-4744-B5E9-135BB9AFA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3CB3AAF-9DDC-493C-A15B-130CB6D10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B0B3F57-03BE-42B3-8911-46B9EB66C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612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B2EAA2-25BB-4139-B482-EE80185F5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FC284D8-A2F3-4A9F-BD87-BE77E3941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F76F052-C2AD-40F5-A12D-463C674FA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80D22E4-8ADF-4B1E-A10F-49B768422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E45AB6A-EA3E-4C73-BCE2-1C9EED09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1686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C48345B-76E8-464E-8695-9C7094CB9E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8BDBD31-FF35-43E1-A915-190971FEC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EC4CED2-BA8F-4F9E-8299-FFD03F066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D97DC59-7B51-410D-A52D-2490D7381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85F24E7-957B-43BE-848C-FE80339B9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4418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19456" y="146304"/>
            <a:ext cx="11753088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18979" y="381001"/>
            <a:ext cx="109728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844800" y="2819400"/>
            <a:ext cx="8746979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0EAB0777-4C60-462E-A92C-CDAFD498799C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AB0777-4C60-462E-A92C-CDAFD498799C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33504" y="3267456"/>
            <a:ext cx="98755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498230"/>
            <a:ext cx="103632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3287713"/>
            <a:ext cx="103632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0EAB0777-4C60-462E-A92C-CDAFD498799C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AB0777-4C60-462E-A92C-CDAFD498799C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22325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400800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1948"/>
            <a:ext cx="109728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AB0777-4C60-462E-A92C-CDAFD498799C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3218"/>
            <a:ext cx="109728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AB0777-4C60-462E-A92C-CDAFD498799C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AB0777-4C60-462E-A92C-CDAFD498799C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743403" y="105765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17515" y="304800"/>
            <a:ext cx="524256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617515" y="1107560"/>
            <a:ext cx="524256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11555275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0EAB0777-4C60-462E-A92C-CDAFD498799C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3924" y="4724400"/>
            <a:ext cx="73152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053924" y="5388937"/>
            <a:ext cx="73152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06400" y="249864"/>
            <a:ext cx="113792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0EAB0777-4C60-462E-A92C-CDAFD498799C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AB0777-4C60-462E-A92C-CDAFD498799C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AB0777-4C60-462E-A92C-CDAFD498799C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9"/>
          <p:cNvSpPr/>
          <p:nvPr userDrawn="1"/>
        </p:nvSpPr>
        <p:spPr>
          <a:xfrm>
            <a:off x="11333816" y="322557"/>
            <a:ext cx="487977" cy="287067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</a:ln>
          <a:effectLst/>
        </p:spPr>
        <p:txBody>
          <a:bodyPr lIns="121890" tIns="60944" rIns="121890" bIns="60944" rtlCol="0" anchor="ctr"/>
          <a:lstStyle/>
          <a:p>
            <a:pPr algn="ctr" defTabSz="1219170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ea typeface="Microsoft YaHei" panose="020B0503020204020204" charset="-122"/>
            </a:endParaRPr>
          </a:p>
        </p:txBody>
      </p:sp>
      <p:sp>
        <p:nvSpPr>
          <p:cNvPr id="20" name="Isosceles Triangle 10"/>
          <p:cNvSpPr/>
          <p:nvPr userDrawn="1"/>
        </p:nvSpPr>
        <p:spPr>
          <a:xfrm rot="10610802">
            <a:off x="11339649" y="421679"/>
            <a:ext cx="488775" cy="26185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</a:ln>
          <a:effectLst/>
        </p:spPr>
        <p:txBody>
          <a:bodyPr lIns="121890" tIns="60944" rIns="121890" bIns="60944" rtlCol="0" anchor="ctr"/>
          <a:lstStyle/>
          <a:p>
            <a:pPr algn="ctr" defTabSz="1219170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  <a:ea typeface="Microsoft YaHei" panose="020B0503020204020204" charset="-122"/>
            </a:endParaRPr>
          </a:p>
        </p:txBody>
      </p:sp>
      <p:sp>
        <p:nvSpPr>
          <p:cNvPr id="21" name="Slide Number Placeholder 5"/>
          <p:cNvSpPr txBox="1"/>
          <p:nvPr userDrawn="1"/>
        </p:nvSpPr>
        <p:spPr>
          <a:xfrm>
            <a:off x="11359314" y="273253"/>
            <a:ext cx="449441" cy="467448"/>
          </a:xfrm>
          <a:prstGeom prst="rect">
            <a:avLst/>
          </a:prstGeom>
        </p:spPr>
        <p:txBody>
          <a:bodyPr vert="horz" lIns="0" tIns="0" rIns="0" bIns="60944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4FFB07-917D-5348-AE2D-F9A4E0AD1751}" type="slidenum">
              <a:rPr lang="en-US" sz="1300" smtClean="0">
                <a:solidFill>
                  <a:prstClr val="white"/>
                </a:solidFill>
                <a:ea typeface="Microsoft YaHei" panose="020B050302020402020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300" dirty="0">
              <a:solidFill>
                <a:prstClr val="white"/>
              </a:solidFill>
              <a:ea typeface="Microsoft YaHei" panose="020B0503020204020204" charset="-122"/>
            </a:endParaRPr>
          </a:p>
        </p:txBody>
      </p:sp>
      <p:grpSp>
        <p:nvGrpSpPr>
          <p:cNvPr id="22" name="Group 5"/>
          <p:cNvGrpSpPr/>
          <p:nvPr userDrawn="1"/>
        </p:nvGrpSpPr>
        <p:grpSpPr>
          <a:xfrm>
            <a:off x="463225" y="6309321"/>
            <a:ext cx="298776" cy="294875"/>
            <a:chOff x="4328868" y="5502988"/>
            <a:chExt cx="500307" cy="493774"/>
          </a:xfrm>
        </p:grpSpPr>
        <p:sp>
          <p:nvSpPr>
            <p:cNvPr id="23" name="Freeform 7">
              <a:hlinkClick r:id="" action="ppaction://hlinkshowjump?jump=previousslide"/>
            </p:cNvPr>
            <p:cNvSpPr/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sz="2400">
                <a:solidFill>
                  <a:prstClr val="black"/>
                </a:solidFill>
                <a:ea typeface="SimSun" panose="02010600030101010101" pitchFamily="2" charset="-122"/>
              </a:endParaRPr>
            </a:p>
          </p:txBody>
        </p:sp>
        <p:sp>
          <p:nvSpPr>
            <p:cNvPr id="24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sz="2400">
                <a:solidFill>
                  <a:prstClr val="black"/>
                </a:solidFill>
                <a:ea typeface="SimSun" panose="02010600030101010101" pitchFamily="2" charset="-122"/>
              </a:endParaRPr>
            </a:p>
          </p:txBody>
        </p:sp>
      </p:grpSp>
      <p:grpSp>
        <p:nvGrpSpPr>
          <p:cNvPr id="25" name="Group 9"/>
          <p:cNvGrpSpPr/>
          <p:nvPr userDrawn="1"/>
        </p:nvGrpSpPr>
        <p:grpSpPr>
          <a:xfrm flipH="1">
            <a:off x="1244945" y="6309321"/>
            <a:ext cx="298776" cy="294875"/>
            <a:chOff x="4328868" y="5502988"/>
            <a:chExt cx="500307" cy="493774"/>
          </a:xfrm>
        </p:grpSpPr>
        <p:sp>
          <p:nvSpPr>
            <p:cNvPr id="26" name="Freeform 10">
              <a:hlinkClick r:id="" action="ppaction://hlinkshowjump?jump=nextslide"/>
            </p:cNvPr>
            <p:cNvSpPr/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sz="2400">
                <a:solidFill>
                  <a:prstClr val="black"/>
                </a:solidFill>
                <a:ea typeface="SimSun" panose="02010600030101010101" pitchFamily="2" charset="-122"/>
              </a:endParaRPr>
            </a:p>
          </p:txBody>
        </p:sp>
        <p:sp>
          <p:nvSpPr>
            <p:cNvPr id="27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sz="2400">
                <a:solidFill>
                  <a:prstClr val="black"/>
                </a:solidFill>
                <a:ea typeface="SimSun" panose="02010600030101010101" pitchFamily="2" charset="-122"/>
              </a:endParaRPr>
            </a:p>
          </p:txBody>
        </p:sp>
      </p:grpSp>
      <p:cxnSp>
        <p:nvCxnSpPr>
          <p:cNvPr id="28" name="Straight Connector 3"/>
          <p:cNvCxnSpPr/>
          <p:nvPr userDrawn="1"/>
        </p:nvCxnSpPr>
        <p:spPr>
          <a:xfrm>
            <a:off x="736945" y="6460467"/>
            <a:ext cx="508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dash"/>
          </a:ln>
          <a:effectLst/>
        </p:spPr>
      </p:cxnSp>
      <p:pic>
        <p:nvPicPr>
          <p:cNvPr id="29" name="Picture 3" descr="C:\Users\Administrator\Desktop\微立体创业计划\005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rgbClr val="0070C0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82" y="280460"/>
            <a:ext cx="812801" cy="8128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istrator\Desktop\微立体创业计划\004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81" y="292956"/>
            <a:ext cx="812801" cy="8128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88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481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513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9"/>
          <p:cNvSpPr/>
          <p:nvPr userDrawn="1"/>
        </p:nvSpPr>
        <p:spPr>
          <a:xfrm>
            <a:off x="11333816" y="322557"/>
            <a:ext cx="487977" cy="287067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</a:ln>
          <a:effectLst/>
        </p:spPr>
        <p:txBody>
          <a:bodyPr lIns="121890" tIns="60944" rIns="121890" bIns="60944" rtlCol="0" anchor="ctr"/>
          <a:lstStyle/>
          <a:p>
            <a:pPr algn="ctr" defTabSz="1219170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ea typeface="Microsoft YaHei" panose="020B0503020204020204" charset="-122"/>
            </a:endParaRPr>
          </a:p>
        </p:txBody>
      </p:sp>
      <p:sp>
        <p:nvSpPr>
          <p:cNvPr id="20" name="Isosceles Triangle 10"/>
          <p:cNvSpPr/>
          <p:nvPr userDrawn="1"/>
        </p:nvSpPr>
        <p:spPr>
          <a:xfrm rot="10610802">
            <a:off x="11339649" y="421679"/>
            <a:ext cx="488775" cy="26185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</a:ln>
          <a:effectLst/>
        </p:spPr>
        <p:txBody>
          <a:bodyPr lIns="121890" tIns="60944" rIns="121890" bIns="60944" rtlCol="0" anchor="ctr"/>
          <a:lstStyle/>
          <a:p>
            <a:pPr algn="ctr" defTabSz="1219170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  <a:ea typeface="Microsoft YaHei" panose="020B0503020204020204" charset="-122"/>
            </a:endParaRPr>
          </a:p>
        </p:txBody>
      </p:sp>
      <p:sp>
        <p:nvSpPr>
          <p:cNvPr id="21" name="Slide Number Placeholder 5"/>
          <p:cNvSpPr txBox="1"/>
          <p:nvPr userDrawn="1"/>
        </p:nvSpPr>
        <p:spPr>
          <a:xfrm>
            <a:off x="11359314" y="273253"/>
            <a:ext cx="449441" cy="467448"/>
          </a:xfrm>
          <a:prstGeom prst="rect">
            <a:avLst/>
          </a:prstGeom>
        </p:spPr>
        <p:txBody>
          <a:bodyPr vert="horz" lIns="0" tIns="0" rIns="0" bIns="60944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4FFB07-917D-5348-AE2D-F9A4E0AD1751}" type="slidenum">
              <a:rPr lang="en-US" sz="1300" smtClean="0">
                <a:solidFill>
                  <a:prstClr val="white"/>
                </a:solidFill>
                <a:ea typeface="Microsoft YaHei" panose="020B050302020402020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300" dirty="0">
              <a:solidFill>
                <a:prstClr val="white"/>
              </a:solidFill>
              <a:ea typeface="Microsoft YaHei" panose="020B0503020204020204" charset="-122"/>
            </a:endParaRPr>
          </a:p>
        </p:txBody>
      </p:sp>
      <p:grpSp>
        <p:nvGrpSpPr>
          <p:cNvPr id="22" name="Group 5"/>
          <p:cNvGrpSpPr/>
          <p:nvPr userDrawn="1"/>
        </p:nvGrpSpPr>
        <p:grpSpPr>
          <a:xfrm>
            <a:off x="463225" y="6309321"/>
            <a:ext cx="298776" cy="294875"/>
            <a:chOff x="4328868" y="5502988"/>
            <a:chExt cx="500307" cy="493774"/>
          </a:xfrm>
        </p:grpSpPr>
        <p:sp>
          <p:nvSpPr>
            <p:cNvPr id="23" name="Freeform 7">
              <a:hlinkClick r:id="" action="ppaction://hlinkshowjump?jump=previousslide"/>
            </p:cNvPr>
            <p:cNvSpPr/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sz="2400">
                <a:solidFill>
                  <a:prstClr val="black"/>
                </a:solidFill>
                <a:ea typeface="SimSun" panose="02010600030101010101" pitchFamily="2" charset="-122"/>
              </a:endParaRPr>
            </a:p>
          </p:txBody>
        </p:sp>
        <p:sp>
          <p:nvSpPr>
            <p:cNvPr id="24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sz="2400">
                <a:solidFill>
                  <a:prstClr val="black"/>
                </a:solidFill>
                <a:ea typeface="SimSun" panose="02010600030101010101" pitchFamily="2" charset="-122"/>
              </a:endParaRPr>
            </a:p>
          </p:txBody>
        </p:sp>
      </p:grpSp>
      <p:grpSp>
        <p:nvGrpSpPr>
          <p:cNvPr id="25" name="Group 9"/>
          <p:cNvGrpSpPr/>
          <p:nvPr userDrawn="1"/>
        </p:nvGrpSpPr>
        <p:grpSpPr>
          <a:xfrm flipH="1">
            <a:off x="1244945" y="6309321"/>
            <a:ext cx="298776" cy="294875"/>
            <a:chOff x="4328868" y="5502988"/>
            <a:chExt cx="500307" cy="493774"/>
          </a:xfrm>
        </p:grpSpPr>
        <p:sp>
          <p:nvSpPr>
            <p:cNvPr id="26" name="Freeform 10">
              <a:hlinkClick r:id="" action="ppaction://hlinkshowjump?jump=nextslide"/>
            </p:cNvPr>
            <p:cNvSpPr/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sz="2400">
                <a:solidFill>
                  <a:prstClr val="black"/>
                </a:solidFill>
                <a:ea typeface="SimSun" panose="02010600030101010101" pitchFamily="2" charset="-122"/>
              </a:endParaRPr>
            </a:p>
          </p:txBody>
        </p:sp>
        <p:sp>
          <p:nvSpPr>
            <p:cNvPr id="27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sz="2400">
                <a:solidFill>
                  <a:prstClr val="black"/>
                </a:solidFill>
                <a:ea typeface="SimSun" panose="02010600030101010101" pitchFamily="2" charset="-122"/>
              </a:endParaRPr>
            </a:p>
          </p:txBody>
        </p:sp>
      </p:grpSp>
      <p:cxnSp>
        <p:nvCxnSpPr>
          <p:cNvPr id="28" name="Straight Connector 3"/>
          <p:cNvCxnSpPr/>
          <p:nvPr userDrawn="1"/>
        </p:nvCxnSpPr>
        <p:spPr>
          <a:xfrm>
            <a:off x="736945" y="6460467"/>
            <a:ext cx="508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dash"/>
          </a:ln>
          <a:effectLst/>
        </p:spPr>
      </p:cxnSp>
      <p:pic>
        <p:nvPicPr>
          <p:cNvPr id="29" name="Picture 3" descr="C:\Users\Administrator\Desktop\微立体创业计划\005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rgbClr val="0070C0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82" y="280460"/>
            <a:ext cx="812801" cy="8128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istrator\Desktop\微立体创业计划\004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81" y="292956"/>
            <a:ext cx="812801" cy="8128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6591E7-9BF9-45FB-9610-CDA0ED5AA8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3B5699E-08B4-4E90-BAFF-172741A33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CFA0BFE-1777-4078-8773-0A825CC88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6724151-85E5-4F59-B803-EE969ED8A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C87BC2-D14E-4A61-8545-23101C83E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5870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8549FA6-4726-47CB-96B1-F58BD6EDA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7A35D19-1518-43B3-86BE-EE0217105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FB414C-B939-4B3D-835C-D94C9A2A6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D65FFE7-3AA7-4EB0-A4CC-42F4AF8AF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6D668D3-E1A5-4FB8-9880-F2F4C345E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81456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1E7A69-82DD-439C-BC61-2B4FCE526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F2F9E29-ED19-4288-B870-177BCF460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2C8EAD-020E-4334-987F-920509384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05861BD-3926-45FC-995C-45BC676B5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A3E72E4-7CB8-49B4-B194-5435ACF01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8009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4BCCF8-0AA1-4DCD-9A25-EA383B986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1CF79DE-5DBF-45EF-8C0E-186BBD9886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1EF1797-8F99-4B9E-B979-D72B80EDD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4B04B61-5252-4C7C-A4F5-CE3D9B744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4E47E9F-54FC-4F58-A39A-70A67A724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9E91BA9-E0B0-4981-A4E6-E13FB56A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15306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3B919B-61D8-4C70-93B2-1435AA985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6E9EB41-B3BE-405B-B143-66501F8F2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6EE689E-AB41-48B1-94D6-24D704B46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ABB9355B-65C0-415C-A7C0-C0F8F881D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80EF93D3-6E7D-477F-9665-952AA47383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D0B2DF52-8B4D-4320-8170-67A7E8D9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E850300C-EEA3-4892-BC61-6CBF157A0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DD5514A-A32C-4B59-ABAF-B0F90B466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1694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ED7ED7-C8DA-44D9-97AF-7E66A131A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1A9CBE04-5048-4438-AA98-72FACBA20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9CC8192-3222-4D19-BEFD-D5FEE672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8983E44-1865-4DC7-B675-AAC4025E3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0611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9DDAE2D-1C9A-4726-A25B-026B5138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06EDF86-F8D2-41A7-96B9-C5CCC320F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87492C1-C332-4004-9E03-5398E772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65659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06A38E-34F3-4172-97AA-50A96C550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1F3FEFF-C9D7-426A-BFA3-34FFDFDB3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6AE269C-EFC4-4294-A24D-CCEA7379C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3AA80D6-0401-4EF8-B7DD-4DFE82A1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1CD5B22-E501-468C-9652-B87B7C2B1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F2D039E-8EB7-423C-AC99-20651E33D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41084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0534FE-5185-46C2-ADF3-D9286588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370B08C7-CB4E-420F-9F9E-7285C36CAE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471EAA8-8B83-4C5A-B90C-50BD94103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6E3D88E-9E66-4744-B5E9-135BB9AFA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3CB3AAF-9DDC-493C-A15B-130CB6D10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B0B3F57-03BE-42B3-8911-46B9EB66C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25485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B2EAA2-25BB-4139-B482-EE80185F5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FC284D8-A2F3-4A9F-BD87-BE77E3941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F76F052-C2AD-40F5-A12D-463C674FA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80D22E4-8ADF-4B1E-A10F-49B768422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E45AB6A-EA3E-4C73-BCE2-1C9EED09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39520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C48345B-76E8-464E-8695-9C7094CB9E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8BDBD31-FF35-43E1-A915-190971FEC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EC4CED2-BA8F-4F9E-8299-FFD03F066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D97DC59-7B51-410D-A52D-2490D7381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85F24E7-957B-43BE-848C-FE80339B9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20533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6591E7-9BF9-45FB-9610-CDA0ED5AA8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3B5699E-08B4-4E90-BAFF-172741A33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CFA0BFE-1777-4078-8773-0A825CC88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6724151-85E5-4F59-B803-EE969ED8A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C87BC2-D14E-4A61-8545-23101C83E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782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8549FA6-4726-47CB-96B1-F58BD6EDA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7A35D19-1518-43B3-86BE-EE0217105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FB414C-B939-4B3D-835C-D94C9A2A6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D65FFE7-3AA7-4EB0-A4CC-42F4AF8AF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6D668D3-E1A5-4FB8-9880-F2F4C345E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591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1E7A69-82DD-439C-BC61-2B4FCE526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F2F9E29-ED19-4288-B870-177BCF460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2C8EAD-020E-4334-987F-920509384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05861BD-3926-45FC-995C-45BC676B5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A3E72E4-7CB8-49B4-B194-5435ACF01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33568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4BCCF8-0AA1-4DCD-9A25-EA383B986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1CF79DE-5DBF-45EF-8C0E-186BBD9886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1EF1797-8F99-4B9E-B979-D72B80EDD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4B04B61-5252-4C7C-A4F5-CE3D9B744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4E47E9F-54FC-4F58-A39A-70A67A724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9E91BA9-E0B0-4981-A4E6-E13FB56AA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4809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3B919B-61D8-4C70-93B2-1435AA985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6E9EB41-B3BE-405B-B143-66501F8F2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6EE689E-AB41-48B1-94D6-24D704B46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ABB9355B-65C0-415C-A7C0-C0F8F881D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80EF93D3-6E7D-477F-9665-952AA47383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D0B2DF52-8B4D-4320-8170-67A7E8D9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E850300C-EEA3-4892-BC61-6CBF157A0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DD5514A-A32C-4B59-ABAF-B0F90B466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230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ED7ED7-C8DA-44D9-97AF-7E66A131A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1A9CBE04-5048-4438-AA98-72FACBA20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9CC8192-3222-4D19-BEFD-D5FEE672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8983E44-1865-4DC7-B675-AAC4025E3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88581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9DDAE2D-1C9A-4726-A25B-026B5138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06EDF86-F8D2-41A7-96B9-C5CCC320F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87492C1-C332-4004-9E03-5398E772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4438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06A38E-34F3-4172-97AA-50A96C550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1F3FEFF-C9D7-426A-BFA3-34FFDFDB3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6AE269C-EFC4-4294-A24D-CCEA7379C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3AA80D6-0401-4EF8-B7DD-4DFE82A1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1CD5B22-E501-468C-9652-B87B7C2B1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F2D039E-8EB7-423C-AC99-20651E33D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50418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0534FE-5185-46C2-ADF3-D9286588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370B08C7-CB4E-420F-9F9E-7285C36CAE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471EAA8-8B83-4C5A-B90C-50BD94103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6E3D88E-9E66-4744-B5E9-135BB9AFA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3CB3AAF-9DDC-493C-A15B-130CB6D10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B0B3F57-03BE-42B3-8911-46B9EB66C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81633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B2EAA2-25BB-4139-B482-EE80185F5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FC284D8-A2F3-4A9F-BD87-BE77E3941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F76F052-C2AD-40F5-A12D-463C674FA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80D22E4-8ADF-4B1E-A10F-49B768422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E45AB6A-EA3E-4C73-BCE2-1C9EED09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1462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C48345B-76E8-464E-8695-9C7094CB9E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8BDBD31-FF35-43E1-A915-190971FEC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EC4CED2-BA8F-4F9E-8299-FFD03F066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2A9EE-73D4-4BA6-83ED-CB274B20020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D97DC59-7B51-410D-A52D-2490D7381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85F24E7-957B-43BE-848C-FE80339B9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4A87-F47C-4009-BD91-0BDFDA9E5C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60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85F391-B8F6-479C-ACFB-01ACE0508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52" y="365136"/>
            <a:ext cx="10515599" cy="1325563"/>
          </a:xfrm>
          <a:prstGeom prst="rect">
            <a:avLst/>
          </a:prstGeom>
        </p:spPr>
        <p:txBody>
          <a:bodyPr vert="horz" lIns="103506" tIns="51772" rIns="103506" bIns="5177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7B422BC-106C-41C3-BC1D-5A16BDE50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52" y="1825625"/>
            <a:ext cx="10515599" cy="4351339"/>
          </a:xfrm>
          <a:prstGeom prst="rect">
            <a:avLst/>
          </a:prstGeom>
        </p:spPr>
        <p:txBody>
          <a:bodyPr vert="horz" lIns="103506" tIns="51772" rIns="103506" bIns="5177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B91A7B-C2FF-45CA-8A6E-A5B34EC254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73" y="6356362"/>
            <a:ext cx="2743199" cy="365124"/>
          </a:xfrm>
          <a:prstGeom prst="rect">
            <a:avLst/>
          </a:prstGeom>
        </p:spPr>
        <p:txBody>
          <a:bodyPr vert="horz" lIns="103506" tIns="51772" rIns="103506" bIns="5177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35356" rtl="0"/>
            <a:fld id="{EA92A9EE-73D4-4BA6-83ED-CB274B200204}" type="datetimeFigureOut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defTabSz="1035356" rtl="0"/>
              <a:t>29.10.2026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F67C17-5AF5-4C9F-AC07-BA2EF81B6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52" y="6356362"/>
            <a:ext cx="4114799" cy="365124"/>
          </a:xfrm>
          <a:prstGeom prst="rect">
            <a:avLst/>
          </a:prstGeom>
        </p:spPr>
        <p:txBody>
          <a:bodyPr vert="horz" lIns="103506" tIns="51772" rIns="103506" bIns="5177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35356" rtl="0"/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B6AC7F-D51A-4F46-9616-0EF2F8340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725" y="6356362"/>
            <a:ext cx="2743199" cy="365124"/>
          </a:xfrm>
          <a:prstGeom prst="rect">
            <a:avLst/>
          </a:prstGeom>
        </p:spPr>
        <p:txBody>
          <a:bodyPr vert="horz" lIns="103506" tIns="51772" rIns="103506" bIns="5177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35356" rtl="0"/>
            <a:fld id="{67DE4A87-F47C-4009-BD91-0BDFDA9E5C4E}" type="slidenum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defTabSz="1035356"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316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35356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840" indent="-258840" algn="l" defTabSz="1035356" rtl="0" eaLnBrk="1" latinLnBrk="0" hangingPunct="1">
        <a:lnSpc>
          <a:spcPct val="90000"/>
        </a:lnSpc>
        <a:spcBef>
          <a:spcPts val="1136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76479" indent="-258840" algn="l" defTabSz="1035356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94164" indent="-258840" algn="l" defTabSz="1035356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811812" indent="-258840" algn="l" defTabSz="1035356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29484" indent="-258840" algn="l" defTabSz="1035356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47151" indent="-258840" algn="l" defTabSz="1035356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64815" indent="-258840" algn="l" defTabSz="1035356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82493" indent="-258840" algn="l" defTabSz="1035356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00124" indent="-258840" algn="l" defTabSz="1035356" rtl="0" eaLnBrk="1" latinLnBrk="0" hangingPunct="1">
        <a:lnSpc>
          <a:spcPct val="90000"/>
        </a:lnSpc>
        <a:spcBef>
          <a:spcPts val="568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5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17681" algn="l" defTabSz="1035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356" algn="l" defTabSz="1035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552972" algn="l" defTabSz="1035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70647" algn="l" defTabSz="1035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88314" algn="l" defTabSz="1035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105977" algn="l" defTabSz="1035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623644" algn="l" defTabSz="1035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141307" algn="l" defTabSz="1035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 defTabSz="914400" rtl="0">
              <a:defRPr/>
            </a:pPr>
            <a:fld id="{0119DAFA-F58F-4B87-ADB4-FD4F0F46B409}" type="datetimeFigureOut">
              <a:rPr lang="ru-RU" kern="1200"/>
              <a:pPr defTabSz="914400" rtl="0">
                <a:defRPr/>
              </a:pPr>
              <a:t>29.10.2026</a:t>
            </a:fld>
            <a:endParaRPr lang="ru-RU" kern="120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 defTabSz="914400" rtl="0">
              <a:defRPr/>
            </a:pPr>
            <a:endParaRPr lang="ru-RU" kern="1200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 defTabSz="914400" rtl="0">
              <a:defRPr/>
            </a:pPr>
            <a:fld id="{7FE4FB09-AB70-4C4D-A9A2-D9BB48C32A90}" type="slidenum">
              <a:rPr lang="ru-RU" kern="1200"/>
              <a:pPr defTabSz="914400" rtl="0">
                <a:defRPr/>
              </a:pPr>
              <a:t>‹#›</a:t>
            </a:fld>
            <a:endParaRPr lang="ru-RU" kern="1200"/>
          </a:p>
        </p:txBody>
      </p:sp>
    </p:spTree>
    <p:extLst>
      <p:ext uri="{BB962C8B-B14F-4D97-AF65-F5344CB8AC3E}">
        <p14:creationId xmlns:p14="http://schemas.microsoft.com/office/powerpoint/2010/main" val="197195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fld id="{B4C71EC6-210F-42DE-9C53-41977AD35B3D}" type="datetimeFigureOut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defTabSz="914400" rtl="0"/>
              <a:t>29.10.2026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fld id="{B19B0651-EE4F-4900-A07F-96A6BFA9D0F0}" type="slidenum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defTabSz="914400"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98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85F391-B8F6-479C-ACFB-01ACE0508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7B422BC-106C-41C3-BC1D-5A16BDE50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B91A7B-C2FF-45CA-8A6E-A5B34EC254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fld id="{EA92A9EE-73D4-4BA6-83ED-CB274B200204}" type="datetimeFigureOut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defTabSz="914400" rtl="0"/>
              <a:t>29.10.2026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F67C17-5AF5-4C9F-AC07-BA2EF81B6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B6AC7F-D51A-4F46-9616-0EF2F8340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fld id="{67DE4A87-F47C-4009-BD91-0BDFDA9E5C4E}" type="slidenum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defTabSz="914400"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09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85F391-B8F6-479C-ACFB-01ACE0508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7B422BC-106C-41C3-BC1D-5A16BDE50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6B91A7B-C2FF-45CA-8A6E-A5B34EC254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fld id="{EA92A9EE-73D4-4BA6-83ED-CB274B200204}" type="datetimeFigureOut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defTabSz="914400" rtl="0"/>
              <a:t>29.10.2026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FF67C17-5AF5-4C9F-AC07-BA2EF81B6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B6AC7F-D51A-4F46-9616-0EF2F8340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fld id="{67DE4A87-F47C-4009-BD91-0BDFDA9E5C4E}" type="slidenum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defTabSz="914400"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39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19456" y="147085"/>
            <a:ext cx="11747795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727200" y="6400800"/>
            <a:ext cx="5616352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defTabSz="1035356" rtl="0"/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7416800" y="6400800"/>
            <a:ext cx="400304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defTabSz="1035356" rtl="0"/>
            <a:fld id="{EA92A9EE-73D4-4BA6-83ED-CB274B200204}" type="datetimeFigureOut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defTabSz="1035356" rtl="0"/>
              <a:t>29.10.2026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1518603" y="6514568"/>
            <a:ext cx="619051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 defTabSz="1035356" rtl="0"/>
            <a:fld id="{67DE4A87-F47C-4009-BD91-0BDFDA9E5C4E}" type="slidenum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defTabSz="1035356"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53536"/>
            <a:ext cx="109728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46237"/>
            <a:ext cx="109728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pic>
        <p:nvPicPr>
          <p:cNvPr id="8" name="Picture 2" descr="E:\2016 ppt\77.png"/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9170" rtl="0"/>
            <a:endParaRPr lang="zh-CN" altLang="en-US" sz="2400" kern="1200">
              <a:solidFill>
                <a:prstClr val="white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40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2016 ppt\77.pn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9170" rtl="0"/>
            <a:endParaRPr lang="zh-CN" altLang="en-US" sz="240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142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85F391-B8F6-479C-ACFB-01ACE0508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7B422BC-106C-41C3-BC1D-5A16BDE50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6B91A7B-C2FF-45CA-8A6E-A5B34EC254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fld id="{EA92A9EE-73D4-4BA6-83ED-CB274B200204}" type="datetimeFigureOut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defTabSz="914400" rtl="0"/>
              <a:t>29.10.2026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FF67C17-5AF5-4C9F-AC07-BA2EF81B6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B6AC7F-D51A-4F46-9616-0EF2F8340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fld id="{67DE4A87-F47C-4009-BD91-0BDFDA9E5C4E}" type="slidenum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defTabSz="914400"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9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85F391-B8F6-479C-ACFB-01ACE0508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7B422BC-106C-41C3-BC1D-5A16BDE50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6B91A7B-C2FF-45CA-8A6E-A5B34EC254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fld id="{EA92A9EE-73D4-4BA6-83ED-CB274B200204}" type="datetimeFigureOut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defTabSz="914400" rtl="0"/>
              <a:t>29.10.2026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FF67C17-5AF5-4C9F-AC07-BA2EF81B6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B6AC7F-D51A-4F46-9616-0EF2F8340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rtl="0"/>
            <a:fld id="{67DE4A87-F47C-4009-BD91-0BDFDA9E5C4E}" type="slidenum">
              <a:rPr lang="ru-RU" kern="1200" smtClean="0">
                <a:solidFill>
                  <a:prstClr val="black">
                    <a:tint val="75000"/>
                  </a:prstClr>
                </a:solidFill>
              </a:rPr>
              <a:pPr defTabSz="914400"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530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0.sv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sh-lidoga-r421.gosweb.gosuslugi.ru/svedeniya-ob-obrazovatelnoy-organizatsii/materialno-tehnicheskoe-obespechenie-dostupnaya-sreda/biblioteka/" TargetMode="External"/><Relationship Id="rId3" Type="http://schemas.openxmlformats.org/officeDocument/2006/relationships/hyperlink" Target="https://schoolnergen.gosuslugi.ru/glavnoe/shkolnaya-biblioteka/" TargetMode="External"/><Relationship Id="rId7" Type="http://schemas.openxmlformats.org/officeDocument/2006/relationships/hyperlink" Target="https://sh1-troickoe-r421.gosweb.gosuslugi.ru/nasha-shkola/bibkbjntrf/" TargetMode="External"/><Relationship Id="rId2" Type="http://schemas.openxmlformats.org/officeDocument/2006/relationships/hyperlink" Target="https://arsen-school51.gosuslugi.ru/glavnoe/biblioteka/" TargetMode="Externa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s://sh-innok-nanr.gosuslugi.ru/glavnoe/ibts/" TargetMode="External"/><Relationship Id="rId11" Type="http://schemas.openxmlformats.org/officeDocument/2006/relationships/image" Target="../media/image11.png"/><Relationship Id="rId5" Type="http://schemas.openxmlformats.org/officeDocument/2006/relationships/hyperlink" Target="https://sh-sinda.gosuslugi.ru/glavnoe/biblioteka/" TargetMode="External"/><Relationship Id="rId10" Type="http://schemas.openxmlformats.org/officeDocument/2006/relationships/image" Target="../media/image17.png"/><Relationship Id="rId4" Type="http://schemas.openxmlformats.org/officeDocument/2006/relationships/hyperlink" Target="https://schooldadanan.gosuslugi.ru/glavnoe/biblioteka/" TargetMode="External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4" Type="http://schemas.openxmlformats.org/officeDocument/2006/relationships/image" Target="../media/image4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4" Type="http://schemas.openxmlformats.org/officeDocument/2006/relationships/image" Target="../media/image40.sv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4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9.png"/><Relationship Id="rId4" Type="http://schemas.openxmlformats.org/officeDocument/2006/relationships/image" Target="../media/image40.sv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832BB428-4B42-4873-B02B-A935FCCB695C}"/>
              </a:ext>
            </a:extLst>
          </p:cNvPr>
          <p:cNvSpPr txBox="1">
            <a:spLocks/>
          </p:cNvSpPr>
          <p:nvPr/>
        </p:nvSpPr>
        <p:spPr>
          <a:xfrm>
            <a:off x="3859533" y="2259735"/>
            <a:ext cx="4472939" cy="1540628"/>
          </a:xfrm>
          <a:prstGeom prst="rect">
            <a:avLst/>
          </a:prstGeom>
        </p:spPr>
        <p:txBody>
          <a:bodyPr vert="horz" lIns="103502" tIns="51770" rIns="103502" bIns="5177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000" dirty="0">
                <a:solidFill>
                  <a:prstClr val="white"/>
                </a:solidFill>
                <a:latin typeface="Airport" panose="02000506020000020004" pitchFamily="2" charset="0"/>
              </a:rPr>
              <a:t>Заголовок</a:t>
            </a:r>
            <a:endParaRPr lang="ru-RU" sz="15900" dirty="0">
              <a:solidFill>
                <a:prstClr val="white"/>
              </a:solidFill>
              <a:latin typeface="Airport" panose="02000506020000020004" pitchFamily="2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3FC0A391-C38B-491B-A785-1C2E12D3E602}"/>
              </a:ext>
            </a:extLst>
          </p:cNvPr>
          <p:cNvSpPr txBox="1">
            <a:spLocks/>
          </p:cNvSpPr>
          <p:nvPr/>
        </p:nvSpPr>
        <p:spPr>
          <a:xfrm>
            <a:off x="4286253" y="3445794"/>
            <a:ext cx="3619499" cy="709295"/>
          </a:xfrm>
          <a:prstGeom prst="rect">
            <a:avLst/>
          </a:prstGeom>
        </p:spPr>
        <p:txBody>
          <a:bodyPr vert="horz" lIns="103502" tIns="51770" rIns="103502" bIns="5177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dirty="0">
                <a:solidFill>
                  <a:prstClr val="white"/>
                </a:solidFill>
              </a:rPr>
              <a:t>Подзаголовок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3DB9AEB-00B2-4A9E-944B-5113BFD1E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230257" y="-9988849"/>
            <a:ext cx="14652529" cy="27349813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43B09084-F97E-414E-816E-A1576366D7CB}"/>
              </a:ext>
            </a:extLst>
          </p:cNvPr>
          <p:cNvSpPr txBox="1">
            <a:spLocks/>
          </p:cNvSpPr>
          <p:nvPr/>
        </p:nvSpPr>
        <p:spPr>
          <a:xfrm>
            <a:off x="-74117" y="1766514"/>
            <a:ext cx="12340240" cy="2812296"/>
          </a:xfrm>
          <a:prstGeom prst="rect">
            <a:avLst/>
          </a:prstGeom>
        </p:spPr>
        <p:txBody>
          <a:bodyPr vert="horz" lIns="103502" tIns="51770" rIns="103502" bIns="5177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ru-RU" sz="4400" i="1" dirty="0" smtClean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>
              <a:lnSpc>
                <a:spcPct val="100000"/>
              </a:lnSpc>
            </a:pPr>
            <a:endParaRPr lang="ru-RU" sz="4400" i="1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>
              <a:lnSpc>
                <a:spcPct val="100000"/>
              </a:lnSpc>
            </a:pPr>
            <a:endParaRPr lang="ru-RU" sz="4400" i="1" dirty="0" smtClean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>
              <a:lnSpc>
                <a:spcPct val="100000"/>
              </a:lnSpc>
            </a:pPr>
            <a:endParaRPr lang="ru-RU" sz="4400" i="1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>
              <a:lnSpc>
                <a:spcPct val="100000"/>
              </a:lnSpc>
            </a:pPr>
            <a:endParaRPr lang="ru-RU" sz="4400" i="1" dirty="0" smtClean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>
              <a:lnSpc>
                <a:spcPct val="100000"/>
              </a:lnSpc>
            </a:pPr>
            <a:endParaRPr lang="ru-RU" sz="4400" i="1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>
              <a:lnSpc>
                <a:spcPct val="100000"/>
              </a:lnSpc>
            </a:pPr>
            <a:r>
              <a:rPr lang="ru-RU" sz="4400" i="1" dirty="0" smtClean="0">
                <a:latin typeface="Times New Roman"/>
                <a:ea typeface="Times New Roman"/>
              </a:rPr>
              <a:t>«Инновационная деятельность </a:t>
            </a:r>
          </a:p>
          <a:p>
            <a:pPr>
              <a:lnSpc>
                <a:spcPct val="100000"/>
              </a:lnSpc>
            </a:pPr>
            <a:r>
              <a:rPr lang="ru-RU" sz="4400" i="1" dirty="0" smtClean="0">
                <a:latin typeface="Times New Roman"/>
                <a:ea typeface="Times New Roman"/>
              </a:rPr>
              <a:t>в школьной библиотеке/информационно-библиотечном центре» </a:t>
            </a:r>
            <a:endParaRPr lang="ru-RU" sz="4400" i="1" dirty="0">
              <a:solidFill>
                <a:prstClr val="white"/>
              </a:solidFill>
              <a:latin typeface="Airport" panose="02000506020000020004" pitchFamily="2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A4C21D0F-11D3-4F4B-9894-04FF8017E70D}"/>
              </a:ext>
            </a:extLst>
          </p:cNvPr>
          <p:cNvSpPr txBox="1">
            <a:spLocks/>
          </p:cNvSpPr>
          <p:nvPr/>
        </p:nvSpPr>
        <p:spPr>
          <a:xfrm>
            <a:off x="8442545" y="6135756"/>
            <a:ext cx="3749459" cy="526213"/>
          </a:xfrm>
          <a:prstGeom prst="rect">
            <a:avLst/>
          </a:prstGeom>
        </p:spPr>
        <p:txBody>
          <a:bodyPr vert="horz" lIns="103502" tIns="51770" rIns="103502" bIns="5177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октября  2026 </a:t>
            </a:r>
            <a:r>
              <a:rPr lang="ru-RU" sz="2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lang="ru-RU" sz="22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6479" y="159060"/>
            <a:ext cx="11139055" cy="843215"/>
          </a:xfrm>
          <a:prstGeom prst="rect">
            <a:avLst/>
          </a:prstGeom>
        </p:spPr>
        <p:txBody>
          <a:bodyPr wrap="square" lIns="103502" tIns="51770" rIns="103502" bIns="51770">
            <a:spAutoFit/>
          </a:bodyPr>
          <a:lstStyle/>
          <a:p>
            <a:pPr algn="ctr" defTabSz="1035315" rtl="0"/>
            <a:r>
              <a:rPr lang="ru-RU" sz="2400" kern="1200" dirty="0" smtClean="0">
                <a:solidFill>
                  <a:srgbClr val="FFFF00"/>
                </a:solidFill>
              </a:rPr>
              <a:t>РАЙОННЫЙ </a:t>
            </a:r>
            <a:r>
              <a:rPr lang="ru-RU" sz="2400" kern="1200" dirty="0">
                <a:solidFill>
                  <a:srgbClr val="FFFF00"/>
                </a:solidFill>
              </a:rPr>
              <a:t>МЕТОДИЧЕСКИЙ КАБИНЕТ УПРАВЛЕНИЯ ОБРАЗОВАНИЯ </a:t>
            </a:r>
          </a:p>
          <a:p>
            <a:pPr algn="ctr" defTabSz="1035315" rtl="0"/>
            <a:r>
              <a:rPr lang="ru-RU" sz="2400" kern="1200" dirty="0">
                <a:solidFill>
                  <a:srgbClr val="FFFF00"/>
                </a:solidFill>
              </a:rPr>
              <a:t>АДМИНИСТРАЦИИ НАНАЙСКОГО МУНИЦИПАЛЬНОГО РАЙОНА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729" y="159060"/>
            <a:ext cx="1390651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60" y="207754"/>
            <a:ext cx="14573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262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标题 1"/>
          <p:cNvSpPr txBox="1"/>
          <p:nvPr/>
        </p:nvSpPr>
        <p:spPr>
          <a:xfrm>
            <a:off x="1579533" y="334007"/>
            <a:ext cx="4094387" cy="584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91438" tIns="45722" rIns="91438" bIns="45722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zh-CN" altLang="en-US"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l" defTabSz="1219140">
              <a:defRPr/>
            </a:pPr>
            <a:r>
              <a:rPr lang="en-US" altLang="zh-CN" sz="3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Framing </a:t>
            </a:r>
            <a:r>
              <a:rPr lang="ru-RU" sz="3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семинара</a:t>
            </a:r>
          </a:p>
        </p:txBody>
      </p:sp>
      <p:sp>
        <p:nvSpPr>
          <p:cNvPr id="36" name="Freeform 7"/>
          <p:cNvSpPr/>
          <p:nvPr/>
        </p:nvSpPr>
        <p:spPr bwMode="auto">
          <a:xfrm>
            <a:off x="4182369" y="1607982"/>
            <a:ext cx="1340759" cy="4233108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ysClr val="windowText" lastClr="000000">
              <a:lumMod val="50000"/>
              <a:lumOff val="50000"/>
            </a:sysClr>
          </a:solidFill>
          <a:ln>
            <a:noFill/>
          </a:ln>
        </p:spPr>
        <p:txBody>
          <a:bodyPr vert="horz" wrap="square" lIns="121914" tIns="60957" rIns="121914" bIns="60957" numCol="1" anchor="t" anchorCtr="0" compatLnSpc="1"/>
          <a:lstStyle/>
          <a:p>
            <a:pPr defTabSz="1219140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182156" y="1290336"/>
            <a:ext cx="1532987" cy="1532987"/>
            <a:chOff x="2342140" y="893355"/>
            <a:chExt cx="1149740" cy="1149740"/>
          </a:xfrm>
        </p:grpSpPr>
        <p:grpSp>
          <p:nvGrpSpPr>
            <p:cNvPr id="38" name="组合 37"/>
            <p:cNvGrpSpPr/>
            <p:nvPr/>
          </p:nvGrpSpPr>
          <p:grpSpPr>
            <a:xfrm>
              <a:off x="2342140" y="893355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3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40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ea typeface="Microsoft YaHei" panose="020B0503020204020204" charset="-122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40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ea typeface="Microsoft YaHei" panose="020B0503020204020204" charset="-122"/>
                </a:endParaRPr>
              </a:p>
            </p:txBody>
          </p:sp>
        </p:grpSp>
        <p:sp>
          <p:nvSpPr>
            <p:cNvPr id="39" name="KSO_Shape"/>
            <p:cNvSpPr/>
            <p:nvPr/>
          </p:nvSpPr>
          <p:spPr bwMode="auto">
            <a:xfrm>
              <a:off x="2678413" y="1165965"/>
              <a:ext cx="489748" cy="569476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rgbClr val="00CC99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ea typeface="Microsoft YaHei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506897" y="3048140"/>
            <a:ext cx="1532987" cy="1532987"/>
            <a:chOff x="1835696" y="2211710"/>
            <a:chExt cx="1149740" cy="1149740"/>
          </a:xfrm>
        </p:grpSpPr>
        <p:grpSp>
          <p:nvGrpSpPr>
            <p:cNvPr id="43" name="组合 42"/>
            <p:cNvGrpSpPr/>
            <p:nvPr/>
          </p:nvGrpSpPr>
          <p:grpSpPr>
            <a:xfrm>
              <a:off x="1835696" y="2211710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5" name="同心圆 4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40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sysClr val="windowText" lastClr="000000"/>
                  </a:solidFill>
                  <a:ea typeface="Microsoft YaHei" panose="020B0503020204020204" charset="-122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40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sysClr val="windowText" lastClr="000000"/>
                  </a:solidFill>
                  <a:ea typeface="Microsoft YaHei" panose="020B0503020204020204" charset="-122"/>
                </a:endParaRPr>
              </a:p>
            </p:txBody>
          </p:sp>
        </p:grpSp>
        <p:sp>
          <p:nvSpPr>
            <p:cNvPr id="44" name="KSO_Shape"/>
            <p:cNvSpPr/>
            <p:nvPr/>
          </p:nvSpPr>
          <p:spPr bwMode="auto">
            <a:xfrm>
              <a:off x="2089100" y="2562390"/>
              <a:ext cx="649486" cy="486031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00CC99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dirty="0">
                <a:solidFill>
                  <a:sysClr val="windowText" lastClr="000000"/>
                </a:solidFill>
                <a:ea typeface="Microsoft YaHei" panose="020B050302020402020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370993" y="4680324"/>
            <a:ext cx="1532987" cy="1532987"/>
            <a:chOff x="2483768" y="3435846"/>
            <a:chExt cx="1149740" cy="1149740"/>
          </a:xfrm>
        </p:grpSpPr>
        <p:grpSp>
          <p:nvGrpSpPr>
            <p:cNvPr id="48" name="组合 47"/>
            <p:cNvGrpSpPr/>
            <p:nvPr/>
          </p:nvGrpSpPr>
          <p:grpSpPr>
            <a:xfrm>
              <a:off x="2483768" y="3435846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0" name="同心圆 4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40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sysClr val="windowText" lastClr="000000"/>
                  </a:solidFill>
                  <a:ea typeface="Microsoft YaHei" panose="020B0503020204020204" charset="-122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40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>
                  <a:solidFill>
                    <a:sysClr val="windowText" lastClr="000000"/>
                  </a:solidFill>
                  <a:ea typeface="Microsoft YaHei" panose="020B0503020204020204" charset="-122"/>
                </a:endParaRPr>
              </a:p>
            </p:txBody>
          </p:sp>
        </p:grpSp>
        <p:sp>
          <p:nvSpPr>
            <p:cNvPr id="49" name="KSO_Shape"/>
            <p:cNvSpPr/>
            <p:nvPr/>
          </p:nvSpPr>
          <p:spPr bwMode="auto">
            <a:xfrm>
              <a:off x="2802446" y="3812214"/>
              <a:ext cx="521267" cy="439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00CC99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dirty="0">
                <a:solidFill>
                  <a:sysClr val="windowText" lastClr="000000"/>
                </a:solidFill>
                <a:ea typeface="Microsoft YaHei" panose="020B0503020204020204" charset="-122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544408" y="1770382"/>
            <a:ext cx="3671147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40" rtl="0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900" b="1" kern="1200" dirty="0">
                <a:solidFill>
                  <a:srgbClr val="009999"/>
                </a:solidFill>
                <a:latin typeface="Microsoft YaHei" panose="020B0503020204020204" charset="-122"/>
                <a:ea typeface="Microsoft YaHei" panose="020B0503020204020204" charset="-122"/>
                <a:cs typeface="Sylfaen" panose="010A0502050306030303" charset="0"/>
              </a:rPr>
              <a:t>Ключевая идея и цель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56421" y="2260699"/>
            <a:ext cx="4025735" cy="13507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defTabSz="1219140" rtl="0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kern="12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Инновация</a:t>
            </a:r>
            <a:r>
              <a:rPr lang="ru-RU" sz="1500" kern="12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</a:t>
            </a:r>
            <a:r>
              <a:rPr lang="ru-RU" sz="1500" kern="1200" dirty="0">
                <a:solidFill>
                  <a:prstClr val="black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— это не «что-то очень сложное и далёкое», а системное улучшение </a:t>
            </a:r>
            <a:r>
              <a:rPr lang="ru-RU" sz="1500" kern="1200" dirty="0" smtClean="0">
                <a:solidFill>
                  <a:prstClr val="black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практики.</a:t>
            </a:r>
          </a:p>
          <a:p>
            <a:pPr defTabSz="1219140" rtl="0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500" b="1" kern="1200" dirty="0" smtClean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</a:rPr>
              <a:t>Цель</a:t>
            </a:r>
            <a:r>
              <a:rPr lang="ru-RU" altLang="zh-CN" sz="1500" kern="1200" dirty="0" smtClean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 </a:t>
            </a:r>
            <a:r>
              <a:rPr lang="ru-RU" sz="1500" kern="1200" dirty="0">
                <a:solidFill>
                  <a:prstClr val="black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—</a:t>
            </a:r>
            <a:r>
              <a:rPr lang="ru-RU" altLang="zh-CN" sz="1500" kern="1200" dirty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 </a:t>
            </a:r>
            <a:r>
              <a:rPr lang="ru-RU" altLang="zh-CN" sz="1500" kern="1200" dirty="0" smtClean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актуализировать, </a:t>
            </a:r>
            <a:r>
              <a:rPr lang="ru-RU" altLang="en-US" sz="1500" kern="1200" dirty="0" smtClean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имеющиеся знания о направлениях деятельности библиотеки, нарастив их  </a:t>
            </a:r>
          </a:p>
          <a:p>
            <a:pPr defTabSz="1219140" rtl="0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500" kern="1200" dirty="0" smtClean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современным видением</a:t>
            </a:r>
            <a:endParaRPr lang="en-US" altLang="en-US" sz="1500" kern="1200" dirty="0">
              <a:solidFill>
                <a:sysClr val="windowText" lastClr="000000"/>
              </a:solidFill>
              <a:latin typeface="Microsoft YaHei" panose="020B0503020204020204" charset="-122"/>
              <a:ea typeface="Microsoft YaHei" panose="020B0503020204020204" charset="-122"/>
              <a:sym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78710" y="3983084"/>
            <a:ext cx="1775091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40" rtl="0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900" b="1" kern="1200" dirty="0">
                <a:solidFill>
                  <a:srgbClr val="009999"/>
                </a:solidFill>
                <a:latin typeface="Microsoft YaHei" panose="020B0503020204020204" charset="-122"/>
                <a:ea typeface="Microsoft YaHei" panose="020B0503020204020204" charset="-122"/>
              </a:rPr>
              <a:t>Формат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870949" y="5061499"/>
            <a:ext cx="1965705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40" rtl="0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900" b="1" kern="1200" dirty="0">
                <a:solidFill>
                  <a:srgbClr val="009999"/>
                </a:solidFill>
                <a:latin typeface="Microsoft YaHei" panose="020B0503020204020204" charset="-122"/>
                <a:ea typeface="Microsoft YaHei" panose="020B0503020204020204" charset="-122"/>
              </a:rPr>
              <a:t>Самое важное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341967" y="5449148"/>
            <a:ext cx="3368784" cy="10295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219140" rtl="0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1500" kern="1200" dirty="0" err="1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О</a:t>
            </a:r>
            <a:r>
              <a:rPr lang="en-US" altLang="en-US" sz="1500" kern="1200" dirty="0" smtClean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п</a:t>
            </a:r>
            <a:r>
              <a:rPr lang="ru-RU" altLang="en-US" sz="1500" kern="1200" dirty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ора</a:t>
            </a:r>
            <a:r>
              <a:rPr lang="en-US" altLang="en-US" sz="1500" kern="1200" dirty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 </a:t>
            </a:r>
            <a:r>
              <a:rPr lang="en-US" altLang="en-US" sz="1500" kern="1200" dirty="0" err="1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на</a:t>
            </a:r>
            <a:r>
              <a:rPr lang="en-US" altLang="en-US" sz="1500" kern="1200" dirty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 </a:t>
            </a:r>
            <a:r>
              <a:rPr lang="ru-RU" altLang="en-US" sz="1500" kern="1200" dirty="0" smtClean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законодательные  документы и  фундаментальные  знания организации деятельности библиотеки</a:t>
            </a:r>
            <a:endParaRPr lang="en-US" altLang="en-US" sz="1500" kern="1200" dirty="0">
              <a:solidFill>
                <a:sysClr val="windowText" lastClr="000000"/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algn="ctr" defTabSz="1219140" rtl="0" fontAlgn="base">
              <a:spcBef>
                <a:spcPct val="0"/>
              </a:spcBef>
              <a:spcAft>
                <a:spcPct val="0"/>
              </a:spcAft>
            </a:pPr>
            <a:endParaRPr lang="en-US" altLang="en-US" sz="1500" kern="1200" dirty="0">
              <a:solidFill>
                <a:sysClr val="windowText" lastClr="000000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58" name="Line 39"/>
          <p:cNvSpPr>
            <a:spLocks noChangeShapeType="1"/>
          </p:cNvSpPr>
          <p:nvPr/>
        </p:nvSpPr>
        <p:spPr bwMode="auto">
          <a:xfrm>
            <a:off x="6122055" y="2427604"/>
            <a:ext cx="1220367" cy="600099"/>
          </a:xfrm>
          <a:prstGeom prst="line">
            <a:avLst/>
          </a:prstGeom>
          <a:noFill/>
          <a:ln w="57150" cap="rnd">
            <a:solidFill>
              <a:schemeClr val="accent1">
                <a:lumMod val="75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4" tIns="60957" rIns="121914" bIns="60957" anchor="ctr"/>
          <a:lstStyle/>
          <a:p>
            <a:pPr defTabSz="1219140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9" name="Line 40"/>
          <p:cNvSpPr>
            <a:spLocks noChangeShapeType="1"/>
          </p:cNvSpPr>
          <p:nvPr/>
        </p:nvSpPr>
        <p:spPr bwMode="auto">
          <a:xfrm>
            <a:off x="5490926" y="3751846"/>
            <a:ext cx="1655732" cy="1681"/>
          </a:xfrm>
          <a:prstGeom prst="line">
            <a:avLst/>
          </a:prstGeom>
          <a:noFill/>
          <a:ln w="57150" cap="rnd">
            <a:solidFill>
              <a:schemeClr val="accent1">
                <a:lumMod val="75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4" tIns="60957" rIns="121914" bIns="60957" anchor="ctr"/>
          <a:lstStyle/>
          <a:p>
            <a:pPr defTabSz="1219140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0" name="Line 41"/>
          <p:cNvSpPr>
            <a:spLocks noChangeShapeType="1"/>
          </p:cNvSpPr>
          <p:nvPr/>
        </p:nvSpPr>
        <p:spPr bwMode="auto">
          <a:xfrm flipV="1">
            <a:off x="6122055" y="4431224"/>
            <a:ext cx="1272476" cy="511008"/>
          </a:xfrm>
          <a:prstGeom prst="line">
            <a:avLst/>
          </a:prstGeom>
          <a:noFill/>
          <a:ln w="57150" cap="rnd">
            <a:solidFill>
              <a:srgbClr val="00CC99"/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4" tIns="60957" rIns="121914" bIns="60957" anchor="ctr"/>
          <a:lstStyle/>
          <a:p>
            <a:pPr defTabSz="1219140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7566653" y="2211352"/>
            <a:ext cx="3041848" cy="3041848"/>
            <a:chOff x="1403648" y="1115468"/>
            <a:chExt cx="1294414" cy="1294414"/>
          </a:xfrm>
        </p:grpSpPr>
        <p:sp>
          <p:nvSpPr>
            <p:cNvPr id="62" name="椭圆 61"/>
            <p:cNvSpPr/>
            <p:nvPr/>
          </p:nvSpPr>
          <p:spPr>
            <a:xfrm>
              <a:off x="1539485" y="1259632"/>
              <a:ext cx="1022740" cy="1022740"/>
            </a:xfrm>
            <a:prstGeom prst="ellipse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4300" dirty="0">
                <a:solidFill>
                  <a:prstClr val="white"/>
                </a:solidFill>
                <a:latin typeface="Microsoft YaHei" panose="020B0503020204020204" charset="-122"/>
                <a:ea typeface="Microsoft YaHei" panose="020B0503020204020204" charset="-122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1403648" y="1115468"/>
              <a:ext cx="1294414" cy="1294414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65" name="同心圆 64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8100000" scaled="1"/>
                <a:tileRect/>
              </a:gra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40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4300">
                  <a:solidFill>
                    <a:prstClr val="black"/>
                  </a:solidFill>
                  <a:ea typeface="Microsoft YaHei" panose="020B0503020204020204" charset="-122"/>
                </a:endParaRPr>
              </a:p>
            </p:txBody>
          </p:sp>
          <p:sp>
            <p:nvSpPr>
              <p:cNvPr id="66" name="同心圆 65"/>
              <p:cNvSpPr/>
              <p:nvPr/>
            </p:nvSpPr>
            <p:spPr>
              <a:xfrm>
                <a:off x="2733335" y="1093125"/>
                <a:ext cx="1589098" cy="1589098"/>
              </a:xfrm>
              <a:prstGeom prst="donut">
                <a:avLst>
                  <a:gd name="adj" fmla="val 12059"/>
                </a:avLst>
              </a:prstGeom>
              <a:solidFill>
                <a:srgbClr val="00CC99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40" rt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4300">
                  <a:solidFill>
                    <a:prstClr val="black"/>
                  </a:solidFill>
                  <a:ea typeface="Microsoft YaHei" panose="020B0503020204020204" charset="-122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1676745" y="1423873"/>
              <a:ext cx="773535" cy="79767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defRPr>
              </a:lvl1pPr>
            </a:lstStyle>
            <a:p>
              <a:pPr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en-US" sz="2400" dirty="0">
                  <a:solidFill>
                    <a:prstClr val="white"/>
                  </a:solidFill>
                  <a:effectLst/>
                  <a:latin typeface="Microsoft YaHei" panose="020B0503020204020204" charset="-122"/>
                  <a:ea typeface="Microsoft YaHei" panose="020B0503020204020204" charset="-122"/>
                </a:rPr>
                <a:t>Рамка дня</a:t>
              </a:r>
              <a:endParaRPr lang="en-US" altLang="zh-CN" sz="2700" dirty="0">
                <a:solidFill>
                  <a:prstClr val="white"/>
                </a:solidFill>
                <a:effectLst/>
                <a:latin typeface="Microsoft YaHei" panose="020B0503020204020204" charset="-122"/>
                <a:ea typeface="Microsoft YaHei" panose="020B0503020204020204" charset="-122"/>
              </a:endParaRPr>
            </a:p>
            <a:p>
              <a:pPr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zh-CN" sz="1300" dirty="0">
                <a:solidFill>
                  <a:prstClr val="white"/>
                </a:solidFill>
                <a:effectLst/>
                <a:latin typeface="Microsoft YaHei" panose="020B0503020204020204" charset="-122"/>
                <a:ea typeface="Microsoft YaHei" panose="020B0503020204020204" charset="-122"/>
              </a:endParaRPr>
            </a:p>
            <a:p>
              <a:pPr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zh-CN" sz="1300" dirty="0" smtClean="0">
                  <a:solidFill>
                    <a:prstClr val="white"/>
                  </a:solidFill>
                  <a:effectLst/>
                  <a:latin typeface="Microsoft YaHei" panose="020B0503020204020204" charset="-122"/>
                  <a:ea typeface="Microsoft YaHei" panose="020B0503020204020204" charset="-122"/>
                </a:rPr>
                <a:t>Теория</a:t>
              </a:r>
            </a:p>
            <a:p>
              <a:pPr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zh-CN" sz="1300" dirty="0" smtClean="0">
                  <a:solidFill>
                    <a:prstClr val="white"/>
                  </a:solidFill>
                  <a:effectLst/>
                  <a:latin typeface="Microsoft YaHei" panose="020B0503020204020204" charset="-122"/>
                  <a:ea typeface="Microsoft YaHei" panose="020B0503020204020204" charset="-122"/>
                </a:rPr>
                <a:t>+</a:t>
              </a:r>
            </a:p>
            <a:p>
              <a:pPr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zh-CN" sz="1300" dirty="0" smtClean="0">
                  <a:solidFill>
                    <a:prstClr val="white"/>
                  </a:solidFill>
                  <a:effectLst/>
                  <a:latin typeface="Microsoft YaHei" panose="020B0503020204020204" charset="-122"/>
                  <a:ea typeface="Microsoft YaHei" panose="020B0503020204020204" charset="-122"/>
                </a:rPr>
                <a:t>обсуждение</a:t>
              </a:r>
              <a:endParaRPr lang="ru-RU" altLang="zh-CN" sz="1300" dirty="0">
                <a:solidFill>
                  <a:prstClr val="white"/>
                </a:solidFill>
                <a:effectLst/>
                <a:latin typeface="Microsoft YaHei" panose="020B0503020204020204" charset="-122"/>
                <a:ea typeface="Microsoft YaHei" panose="020B0503020204020204" charset="-122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2205573" y="7890562"/>
            <a:ext cx="885893" cy="359271"/>
          </a:xfrm>
          <a:prstGeom prst="rect">
            <a:avLst/>
          </a:prstGeom>
          <a:noFill/>
        </p:spPr>
        <p:txBody>
          <a:bodyPr wrap="none" lIns="81475" tIns="40738" rIns="81475" bIns="40738" rtlCol="0">
            <a:spAutoFit/>
          </a:bodyPr>
          <a:lstStyle/>
          <a:p>
            <a:pPr defTabSz="1219140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prstClr val="black"/>
                </a:solidFill>
              </a:rPr>
              <a:t>Delayer</a:t>
            </a:r>
          </a:p>
        </p:txBody>
      </p:sp>
      <p:sp>
        <p:nvSpPr>
          <p:cNvPr id="6" name="TextBox 56"/>
          <p:cNvSpPr txBox="1"/>
          <p:nvPr/>
        </p:nvSpPr>
        <p:spPr>
          <a:xfrm>
            <a:off x="92259" y="4329870"/>
            <a:ext cx="302514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9140" rt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500" kern="1200" dirty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 </a:t>
            </a:r>
            <a:r>
              <a:rPr lang="ru-RU" altLang="en-US" sz="1500" b="1" kern="1200" dirty="0" smtClean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</a:rPr>
              <a:t>Теоретический: </a:t>
            </a:r>
            <a:r>
              <a:rPr lang="ru-RU" altLang="en-US" sz="1500" kern="1200" dirty="0" smtClean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подготовленные доклады с мини обсуждением</a:t>
            </a:r>
            <a:endParaRPr lang="en-US" altLang="en-US" sz="1500" kern="1200" dirty="0">
              <a:solidFill>
                <a:sysClr val="windowText" lastClr="000000"/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defTabSz="1219140" rtl="0" fontAlgn="base">
              <a:spcBef>
                <a:spcPct val="0"/>
              </a:spcBef>
              <a:spcAft>
                <a:spcPct val="0"/>
              </a:spcAft>
            </a:pPr>
            <a:endParaRPr lang="ru-RU" altLang="en-US" sz="1500" kern="1200" dirty="0">
              <a:solidFill>
                <a:sysClr val="windowText" lastClr="000000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907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1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1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2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100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5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6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52" grpId="0"/>
          <p:bldP spid="53" grpId="0"/>
          <p:bldP spid="54" grpId="0"/>
          <p:bldP spid="56" grpId="0"/>
          <p:bldP spid="57" grpId="0"/>
          <p:bldP spid="58" grpId="0" animBg="1"/>
          <p:bldP spid="59" grpId="0" animBg="1"/>
          <p:bldP spid="60" grpId="0" animBg="1"/>
          <p:bldP spid="6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1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52" grpId="0"/>
          <p:bldP spid="53" grpId="0"/>
          <p:bldP spid="54" grpId="0"/>
          <p:bldP spid="56" grpId="0"/>
          <p:bldP spid="57" grpId="0"/>
          <p:bldP spid="58" grpId="0" animBg="1"/>
          <p:bldP spid="59" grpId="0" animBg="1"/>
          <p:bldP spid="60" grpId="0" animBg="1"/>
          <p:bldP spid="6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标题 1"/>
          <p:cNvSpPr txBox="1"/>
          <p:nvPr/>
        </p:nvSpPr>
        <p:spPr>
          <a:xfrm>
            <a:off x="1579533" y="334007"/>
            <a:ext cx="8973543" cy="584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91438" tIns="45722" rIns="91438" bIns="45722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zh-CN" altLang="en-US"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+mn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l" defTabSz="1219140">
              <a:defRPr/>
            </a:pPr>
            <a:r>
              <a:rPr lang="en-US" altLang="zh-CN" sz="3200" b="1" dirty="0">
                <a:solidFill>
                  <a:srgbClr val="009999"/>
                </a:solidFill>
              </a:rPr>
              <a:t> Wel</a:t>
            </a:r>
            <a:r>
              <a:rPr lang="ru-RU" sz="3200" b="1" dirty="0">
                <a:solidFill>
                  <a:srgbClr val="009999"/>
                </a:solidFill>
              </a:rPr>
              <a:t>с</a:t>
            </a:r>
            <a:r>
              <a:rPr lang="en-US" altLang="zh-CN" sz="3200" b="1" dirty="0">
                <a:solidFill>
                  <a:srgbClr val="009999"/>
                </a:solidFill>
              </a:rPr>
              <a:t>ome</a:t>
            </a:r>
            <a:r>
              <a:rPr lang="ru-RU" altLang="zh-CN" sz="3200" b="1" dirty="0">
                <a:solidFill>
                  <a:srgbClr val="009999"/>
                </a:solidFill>
              </a:rPr>
              <a:t> активность «Карта ожиданий»</a:t>
            </a:r>
          </a:p>
        </p:txBody>
      </p:sp>
      <p:sp>
        <p:nvSpPr>
          <p:cNvPr id="26" name="圆角矩形 25"/>
          <p:cNvSpPr/>
          <p:nvPr/>
        </p:nvSpPr>
        <p:spPr>
          <a:xfrm>
            <a:off x="938957" y="2949710"/>
            <a:ext cx="3264363" cy="3167591"/>
          </a:xfrm>
          <a:prstGeom prst="roundRect">
            <a:avLst>
              <a:gd name="adj" fmla="val 9450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21914" tIns="60957" rIns="121914" bIns="60957" rtlCol="0" anchor="ctr"/>
          <a:lstStyle/>
          <a:p>
            <a:pPr algn="ctr" defTabSz="1219140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  <a:ea typeface="Microsoft YaHei" panose="020B050302020402020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578645" y="1440529"/>
            <a:ext cx="1929923" cy="19299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ea typeface="Microsoft YaHei" panose="020B0503020204020204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white"/>
                </a:solidFill>
                <a:ea typeface="Microsoft YaHei" panose="020B0503020204020204" charset="-122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3050761" y="2700833"/>
            <a:ext cx="497747" cy="497747"/>
          </a:xfrm>
          <a:prstGeom prst="ellipse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lIns="121914" tIns="60957" rIns="121914" bIns="60957" rtlCol="0" anchor="ctr"/>
          <a:lstStyle/>
          <a:p>
            <a:pPr algn="ctr" defTabSz="1219140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solidFill>
                  <a:prstClr val="white"/>
                </a:solidFill>
                <a:ea typeface="Microsoft YaHei" panose="020B0503020204020204" charset="-122"/>
              </a:rPr>
              <a:t>1</a:t>
            </a:r>
            <a:endParaRPr lang="zh-CN" altLang="en-US" dirty="0">
              <a:solidFill>
                <a:prstClr val="white"/>
              </a:solidFill>
              <a:ea typeface="Microsoft YaHei" panose="020B050302020402020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975273" y="1893149"/>
            <a:ext cx="1366520" cy="778087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 defTabSz="1219140" rtl="0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2100" kern="1200" dirty="0">
                <a:solidFill>
                  <a:prstClr val="black"/>
                </a:solidFill>
                <a:latin typeface="Microsoft YaHei" panose="020B0503020204020204" charset="-122"/>
                <a:ea typeface="Microsoft YaHei" panose="020B0503020204020204" charset="-122"/>
              </a:rPr>
              <a:t>Хочу </a:t>
            </a:r>
          </a:p>
          <a:p>
            <a:pPr defTabSz="1219140" rtl="0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2100" kern="1200" dirty="0">
                <a:solidFill>
                  <a:prstClr val="black"/>
                </a:solidFill>
                <a:latin typeface="Microsoft YaHei" panose="020B0503020204020204" charset="-122"/>
                <a:ea typeface="Microsoft YaHei" panose="020B0503020204020204" charset="-122"/>
              </a:rPr>
              <a:t>понять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4562717" y="2949709"/>
            <a:ext cx="3264363" cy="3167591"/>
          </a:xfrm>
          <a:prstGeom prst="roundRect">
            <a:avLst>
              <a:gd name="adj" fmla="val 7846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21914" tIns="60957" rIns="121914" bIns="60957" rtlCol="0" anchor="ctr"/>
          <a:lstStyle/>
          <a:p>
            <a:pPr algn="ctr" defTabSz="1219140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  <a:ea typeface="Microsoft YaHei" panose="020B0503020204020204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8208236" y="2949707"/>
            <a:ext cx="3264363" cy="3167591"/>
          </a:xfrm>
          <a:prstGeom prst="roundRect">
            <a:avLst>
              <a:gd name="adj" fmla="val 7445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21914" tIns="60957" rIns="121914" bIns="60957" rtlCol="0" anchor="ctr"/>
          <a:lstStyle/>
          <a:p>
            <a:pPr algn="ctr" defTabSz="1219140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white"/>
              </a:solidFill>
              <a:ea typeface="Microsoft YaHei" panose="020B050302020402020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229937" y="1499077"/>
            <a:ext cx="1929923" cy="19299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" name="同心圆 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ea typeface="Microsoft YaHei" panose="020B050302020402020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white"/>
                </a:solidFill>
                <a:ea typeface="Microsoft YaHei" panose="020B050302020402020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875456" y="1440529"/>
            <a:ext cx="1929923" cy="19299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black"/>
                </a:solidFill>
                <a:ea typeface="Microsoft YaHei" panose="020B0503020204020204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4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prstClr val="white"/>
                </a:solidFill>
                <a:ea typeface="Microsoft YaHei" panose="020B0503020204020204" charset="-122"/>
              </a:endParaRPr>
            </a:p>
          </p:txBody>
        </p:sp>
      </p:grpSp>
      <p:sp>
        <p:nvSpPr>
          <p:cNvPr id="40" name="椭圆 39"/>
          <p:cNvSpPr/>
          <p:nvPr/>
        </p:nvSpPr>
        <p:spPr>
          <a:xfrm>
            <a:off x="6772929" y="2700833"/>
            <a:ext cx="497747" cy="497747"/>
          </a:xfrm>
          <a:prstGeom prst="ellipse">
            <a:avLst/>
          </a:prstGeom>
          <a:solidFill>
            <a:srgbClr val="FFC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lIns="121914" tIns="60957" rIns="121914" bIns="60957" rtlCol="0" anchor="ctr"/>
          <a:lstStyle/>
          <a:p>
            <a:pPr algn="ctr" defTabSz="1219140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solidFill>
                  <a:prstClr val="white"/>
                </a:solidFill>
                <a:ea typeface="Microsoft YaHei" panose="020B0503020204020204" charset="-122"/>
              </a:rPr>
              <a:t>2</a:t>
            </a:r>
            <a:endParaRPr lang="zh-CN" altLang="en-US" dirty="0">
              <a:solidFill>
                <a:prstClr val="white"/>
              </a:solidFill>
              <a:ea typeface="Microsoft YaHei" panose="020B050302020402020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10421336" y="2700833"/>
            <a:ext cx="497747" cy="497747"/>
          </a:xfrm>
          <a:prstGeom prst="ellipse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lIns="121914" tIns="60957" rIns="121914" bIns="60957" rtlCol="0" anchor="ctr"/>
          <a:lstStyle/>
          <a:p>
            <a:pPr algn="ctr" defTabSz="1219140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solidFill>
                  <a:prstClr val="white"/>
                </a:solidFill>
                <a:ea typeface="Microsoft YaHei" panose="020B0503020204020204" charset="-122"/>
              </a:rPr>
              <a:t>3</a:t>
            </a:r>
            <a:endParaRPr lang="zh-CN" altLang="en-US" dirty="0">
              <a:solidFill>
                <a:prstClr val="white"/>
              </a:solidFill>
              <a:ea typeface="Microsoft YaHei" panose="020B050302020402020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214176" y="1922941"/>
            <a:ext cx="2039443" cy="779697"/>
          </a:xfrm>
          <a:prstGeom prst="rect">
            <a:avLst/>
          </a:prstGeom>
        </p:spPr>
        <p:txBody>
          <a:bodyPr wrap="none" lIns="121914" tIns="60957" rIns="121914" bIns="60957">
            <a:spAutoFit/>
          </a:bodyPr>
          <a:lstStyle/>
          <a:p>
            <a:pPr algn="ctr" defTabSz="1219140" rtl="0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2100" kern="1200" dirty="0">
                <a:solidFill>
                  <a:prstClr val="black"/>
                </a:solidFill>
                <a:latin typeface="Microsoft YaHei" panose="020B0503020204020204" charset="-122"/>
                <a:ea typeface="Microsoft YaHei" panose="020B0503020204020204" charset="-122"/>
              </a:rPr>
              <a:t>Хочу </a:t>
            </a:r>
          </a:p>
          <a:p>
            <a:pPr algn="ctr" defTabSz="1219140" rtl="0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2100" kern="1200" dirty="0">
                <a:solidFill>
                  <a:prstClr val="black"/>
                </a:solidFill>
                <a:latin typeface="Microsoft YaHei" panose="020B0503020204020204" charset="-122"/>
                <a:ea typeface="Microsoft YaHei" panose="020B0503020204020204" charset="-122"/>
              </a:rPr>
              <a:t>попробовать</a:t>
            </a:r>
          </a:p>
        </p:txBody>
      </p:sp>
      <p:sp>
        <p:nvSpPr>
          <p:cNvPr id="43" name="矩形 42"/>
          <p:cNvSpPr/>
          <p:nvPr/>
        </p:nvSpPr>
        <p:spPr>
          <a:xfrm>
            <a:off x="8752842" y="1922782"/>
            <a:ext cx="2210647" cy="778087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 algn="ctr" defTabSz="1219140" rtl="0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2100" kern="1200" dirty="0">
                <a:solidFill>
                  <a:prstClr val="black"/>
                </a:solidFill>
                <a:latin typeface="Microsoft YaHei" panose="020B0503020204020204" charset="-122"/>
                <a:ea typeface="Microsoft YaHei" panose="020B0503020204020204" charset="-122"/>
              </a:rPr>
              <a:t>Боюсь/</a:t>
            </a:r>
          </a:p>
          <a:p>
            <a:pPr algn="ctr" defTabSz="1219140" rtl="0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2100" kern="1200" dirty="0">
                <a:solidFill>
                  <a:prstClr val="black"/>
                </a:solidFill>
                <a:latin typeface="Microsoft YaHei" panose="020B0503020204020204" charset="-122"/>
                <a:ea typeface="Microsoft YaHei" panose="020B0503020204020204" charset="-122"/>
              </a:rPr>
              <a:t>сомневаюсь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280161" y="3621193"/>
            <a:ext cx="2716107" cy="1066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589" indent="-228589" defTabSz="1219140" rt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ü"/>
            </a:pPr>
            <a:r>
              <a:rPr lang="zh-CN" altLang="en-US" sz="1300" kern="1200" dirty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 </a:t>
            </a:r>
            <a:r>
              <a:rPr lang="ru-RU" altLang="zh-CN" sz="1300" kern="1200" dirty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......................................................................................................................................................................................................</a:t>
            </a:r>
            <a:endParaRPr lang="ru-RU" altLang="zh-CN" sz="1300" b="1" kern="1200" dirty="0">
              <a:solidFill>
                <a:sysClr val="windowText" lastClr="000000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979247" y="3621196"/>
            <a:ext cx="2466340" cy="27779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28589" indent="-228589" defTabSz="1219140" rt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ü"/>
            </a:pPr>
            <a:r>
              <a:rPr lang="ru-RU" altLang="zh-CN" sz="1300" kern="1200" dirty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marL="228589" indent="-228589" defTabSz="1219140" rt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ü"/>
            </a:pPr>
            <a:endParaRPr lang="ru-RU" altLang="zh-CN" sz="1300" kern="1200" dirty="0">
              <a:solidFill>
                <a:sysClr val="windowText" lastClr="000000"/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marL="228589" indent="-228589" defTabSz="1219140" rt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ü"/>
            </a:pPr>
            <a:endParaRPr lang="ru-RU" altLang="zh-CN" sz="1300" kern="1200" dirty="0">
              <a:solidFill>
                <a:sysClr val="windowText" lastClr="000000"/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defTabSz="1219140" rt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300" kern="1200" dirty="0">
              <a:solidFill>
                <a:sysClr val="windowText" lastClr="000000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544560" y="3543302"/>
            <a:ext cx="2592493" cy="1443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28589" indent="-228589" defTabSz="1219140" rt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ü"/>
            </a:pPr>
            <a:r>
              <a:rPr lang="ru-RU" altLang="zh-CN" sz="1300" kern="1200" dirty="0">
                <a:solidFill>
                  <a:sysClr val="windowText" lastClr="000000"/>
                </a:solidFill>
                <a:latin typeface="Microsoft YaHei" panose="020B0503020204020204" charset="-122"/>
                <a:ea typeface="Microsoft YaHei" panose="020B0503020204020204" charset="-122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en-US" altLang="zh-CN" sz="1300" kern="1200" dirty="0">
              <a:solidFill>
                <a:sysClr val="windowText" lastClr="000000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385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2000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1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1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52000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" dur="1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" dur="1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52000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1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1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6" dur="8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9" dur="8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1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2" dur="8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0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1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36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74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75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bldLvl="0" animBg="1"/>
          <p:bldP spid="30" grpId="0" bldLvl="0" animBg="1"/>
          <p:bldP spid="31" grpId="0"/>
          <p:bldP spid="32" grpId="0" bldLvl="0" animBg="1"/>
          <p:bldP spid="33" grpId="0" bldLvl="0" animBg="1"/>
          <p:bldP spid="40" grpId="0" bldLvl="0" animBg="1"/>
          <p:bldP spid="41" grpId="0" bldLvl="0" animBg="1"/>
          <p:bldP spid="42" grpId="0"/>
          <p:bldP spid="43" grpId="0"/>
          <p:bldP spid="44" grpId="0"/>
          <p:bldP spid="44" grpId="1"/>
          <p:bldP spid="45" grpId="0"/>
          <p:bldP spid="45" grpId="1"/>
          <p:bldP spid="46" grpId="0"/>
          <p:bldP spid="46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6" dur="8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9" dur="8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1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2" dur="8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0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1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36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74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75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bldLvl="0" animBg="1"/>
          <p:bldP spid="30" grpId="0" bldLvl="0" animBg="1"/>
          <p:bldP spid="31" grpId="0"/>
          <p:bldP spid="32" grpId="0" bldLvl="0" animBg="1"/>
          <p:bldP spid="33" grpId="0" bldLvl="0" animBg="1"/>
          <p:bldP spid="40" grpId="0" bldLvl="0" animBg="1"/>
          <p:bldP spid="41" grpId="0" bldLvl="0" animBg="1"/>
          <p:bldP spid="42" grpId="0"/>
          <p:bldP spid="43" grpId="0"/>
          <p:bldP spid="44" grpId="0"/>
          <p:bldP spid="44" grpId="1"/>
          <p:bldP spid="45" grpId="0"/>
          <p:bldP spid="45" grpId="1"/>
          <p:bldP spid="46" grpId="0"/>
          <p:bldP spid="46" grpId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D2389AF5-B7B8-4215-866A-18A105EB2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0340" y="315734"/>
            <a:ext cx="2427013" cy="11885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D2389AF5-B7B8-4215-866A-18A105EB2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0260" y="0"/>
            <a:ext cx="2427013" cy="11885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70896" y="2550795"/>
            <a:ext cx="2780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rtl="0"/>
            <a:r>
              <a:rPr lang="ru-RU" sz="4000" kern="1200" dirty="0">
                <a:solidFill>
                  <a:prstClr val="white"/>
                </a:solidFill>
                <a:latin typeface="Airport" panose="02000506020000020004" pitchFamily="2" charset="0"/>
              </a:rPr>
              <a:t>ПОВЕСТКА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1691" y="1027939"/>
            <a:ext cx="3823659" cy="323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rtl="0">
              <a:lnSpc>
                <a:spcPts val="1700"/>
              </a:lnSpc>
              <a:tabLst>
                <a:tab pos="268288" algn="l"/>
              </a:tabLst>
            </a:pPr>
            <a:r>
              <a:rPr lang="ru-RU" sz="2000" kern="1200" dirty="0">
                <a:solidFill>
                  <a:prstClr val="black"/>
                </a:solidFill>
              </a:rPr>
              <a:t>	</a:t>
            </a:r>
            <a:r>
              <a:rPr lang="ru-RU" sz="1600" i="1" kern="1200" dirty="0">
                <a:solidFill>
                  <a:srgbClr val="C00000"/>
                </a:solidFill>
              </a:rPr>
              <a:t>	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800"/>
            <a:ext cx="12192000" cy="102113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9012" y="141853"/>
            <a:ext cx="74572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rtl="0"/>
            <a:r>
              <a:rPr lang="ru-RU" sz="2800" b="1" kern="1200" dirty="0">
                <a:solidFill>
                  <a:prstClr val="white"/>
                </a:solidFill>
              </a:rPr>
              <a:t>Федеральный закон от 29.12. 2012  № 273 –ФЗ</a:t>
            </a:r>
          </a:p>
          <a:p>
            <a:pPr defTabSz="914400" rtl="0"/>
            <a:r>
              <a:rPr lang="ru-RU" sz="2800" b="1" kern="1200" dirty="0">
                <a:solidFill>
                  <a:prstClr val="white"/>
                </a:solidFill>
              </a:rPr>
              <a:t>«Об образовании в Российской Федерации»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07" y="1014114"/>
            <a:ext cx="121935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defTabSz="914400" rtl="0"/>
            <a:r>
              <a:rPr lang="ru-RU" sz="2200" b="1" kern="1200" dirty="0">
                <a:solidFill>
                  <a:srgbClr val="026661"/>
                </a:solidFill>
                <a:latin typeface="Arial" panose="020B0604020202020204" pitchFamily="34" charset="0"/>
              </a:rPr>
              <a:t>Глава </a:t>
            </a:r>
            <a:r>
              <a:rPr lang="ru-RU" sz="2200" b="1" kern="1200" dirty="0" smtClean="0">
                <a:solidFill>
                  <a:srgbClr val="026661"/>
                </a:solidFill>
                <a:latin typeface="Arial" panose="020B0604020202020204" pitchFamily="34" charset="0"/>
              </a:rPr>
              <a:t>2, Статья 20. Экспериментальная и инновационная деятельность в </a:t>
            </a:r>
          </a:p>
          <a:p>
            <a:pPr marL="88900" defTabSz="914400" rtl="0"/>
            <a:r>
              <a:rPr lang="ru-RU" sz="2200" b="1" kern="1200" dirty="0" smtClean="0">
                <a:solidFill>
                  <a:srgbClr val="026661"/>
                </a:solidFill>
                <a:latin typeface="Arial" panose="020B0604020202020204" pitchFamily="34" charset="0"/>
              </a:rPr>
              <a:t>сфере образования </a:t>
            </a:r>
            <a:endParaRPr lang="ru-RU" sz="2200" b="1" kern="1200" dirty="0">
              <a:solidFill>
                <a:srgbClr val="026661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4687" y="1704409"/>
            <a:ext cx="118269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rtl="0"/>
            <a:r>
              <a:rPr lang="ru-RU" kern="1200" dirty="0">
                <a:solidFill>
                  <a:srgbClr val="C00000"/>
                </a:solidFill>
                <a:latin typeface="Arial" panose="020B0604020202020204" pitchFamily="34" charset="0"/>
              </a:rPr>
              <a:t>Пункт 1. </a:t>
            </a:r>
            <a:r>
              <a:rPr lang="ru-RU" kern="1200" dirty="0">
                <a:solidFill>
                  <a:srgbClr val="026661"/>
                </a:solidFill>
                <a:latin typeface="Arial" panose="020B0604020202020204" pitchFamily="34" charset="0"/>
              </a:rPr>
              <a:t>«экспериментальная и  инновационная деятельность в сфере образования  осуществляется в целях обеспечения </a:t>
            </a:r>
            <a:r>
              <a:rPr lang="ru-RU" kern="1200" dirty="0">
                <a:solidFill>
                  <a:srgbClr val="C00000"/>
                </a:solidFill>
                <a:latin typeface="Arial" panose="020B0604020202020204" pitchFamily="34" charset="0"/>
              </a:rPr>
              <a:t>модернизации и развития системы образования </a:t>
            </a:r>
            <a:r>
              <a:rPr lang="ru-RU" kern="1200" dirty="0">
                <a:solidFill>
                  <a:srgbClr val="026661"/>
                </a:solidFill>
                <a:latin typeface="Arial" panose="020B0604020202020204" pitchFamily="34" charset="0"/>
              </a:rPr>
              <a:t>с учетом основных направлений социально-экономического развития РФ,  реализации приоритетных направлений государственной политики РФ в сфере образования</a:t>
            </a:r>
            <a:r>
              <a:rPr lang="ru-RU" kern="1200" dirty="0" smtClean="0">
                <a:solidFill>
                  <a:srgbClr val="026661"/>
                </a:solidFill>
                <a:latin typeface="Arial" panose="020B0604020202020204" pitchFamily="34" charset="0"/>
              </a:rPr>
              <a:t>».</a:t>
            </a:r>
          </a:p>
          <a:p>
            <a:pPr defTabSz="914400" rtl="0"/>
            <a:r>
              <a:rPr lang="ru-RU" kern="1200" dirty="0">
                <a:solidFill>
                  <a:srgbClr val="C00000"/>
                </a:solidFill>
                <a:latin typeface="Arial" panose="020B0604020202020204" pitchFamily="34" charset="0"/>
              </a:rPr>
              <a:t>Пункт 3. </a:t>
            </a:r>
            <a:r>
              <a:rPr lang="ru-RU" kern="1200" dirty="0">
                <a:solidFill>
                  <a:srgbClr val="026661"/>
                </a:solidFill>
                <a:latin typeface="Arial" panose="020B0604020202020204" pitchFamily="34" charset="0"/>
              </a:rPr>
              <a:t>«инновационная деятельность ориентирована  </a:t>
            </a:r>
            <a:r>
              <a:rPr lang="ru-RU" kern="1200" dirty="0">
                <a:solidFill>
                  <a:srgbClr val="C00000"/>
                </a:solidFill>
                <a:latin typeface="Arial" panose="020B0604020202020204" pitchFamily="34" charset="0"/>
              </a:rPr>
              <a:t>на совершенствование </a:t>
            </a:r>
            <a:r>
              <a:rPr lang="ru-RU" kern="1200" dirty="0">
                <a:solidFill>
                  <a:srgbClr val="026661"/>
                </a:solidFill>
                <a:latin typeface="Arial" panose="020B0604020202020204" pitchFamily="34" charset="0"/>
              </a:rPr>
              <a:t>….. системы образования и осуществляется в форме  реализации  инновационных проектов и программ…» </a:t>
            </a:r>
            <a:endParaRPr lang="ru-RU" kern="1200" dirty="0">
              <a:solidFill>
                <a:prstClr val="black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10507718" y="6748060"/>
            <a:ext cx="1608881" cy="0"/>
          </a:xfrm>
          <a:prstGeom prst="line">
            <a:avLst/>
          </a:prstGeom>
          <a:ln w="38100">
            <a:solidFill>
              <a:srgbClr val="026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9878030" y="6617391"/>
            <a:ext cx="2238569" cy="11294"/>
          </a:xfrm>
          <a:prstGeom prst="line">
            <a:avLst/>
          </a:prstGeom>
          <a:ln w="38100">
            <a:solidFill>
              <a:srgbClr val="026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0507717" y="6487217"/>
            <a:ext cx="1608881" cy="0"/>
          </a:xfrm>
          <a:prstGeom prst="line">
            <a:avLst/>
          </a:prstGeom>
          <a:ln w="38100">
            <a:solidFill>
              <a:srgbClr val="026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69090"/>
            <a:ext cx="12193588" cy="537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5437" y="6800"/>
            <a:ext cx="139065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1691" y="3484455"/>
            <a:ext cx="118269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rtl="0"/>
            <a:r>
              <a:rPr lang="ru-RU" sz="2800" b="1" kern="1200" dirty="0" smtClean="0">
                <a:solidFill>
                  <a:prstClr val="white"/>
                </a:solidFill>
              </a:rPr>
              <a:t>Нормативные  акты</a:t>
            </a:r>
            <a:endParaRPr lang="ru-RU" sz="2800" b="1" kern="1200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2300" y="4043700"/>
            <a:ext cx="1176429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lvl="0" defTabSz="914400" rtl="0"/>
            <a:r>
              <a:rPr lang="ru-RU" sz="2200" b="1" kern="1200" dirty="0">
                <a:solidFill>
                  <a:srgbClr val="026661"/>
                </a:solidFill>
                <a:latin typeface="Arial" panose="020B0604020202020204" pitchFamily="34" charset="0"/>
              </a:rPr>
              <a:t>Приказ управления образования  № 56 от </a:t>
            </a:r>
            <a:r>
              <a:rPr lang="ru-RU" sz="2200" b="1" kern="1200" dirty="0" smtClean="0">
                <a:solidFill>
                  <a:srgbClr val="026661"/>
                </a:solidFill>
                <a:latin typeface="Arial" panose="020B0604020202020204" pitchFamily="34" charset="0"/>
              </a:rPr>
              <a:t>11 февраля </a:t>
            </a:r>
            <a:r>
              <a:rPr lang="ru-RU" sz="2200" b="1" kern="1200" dirty="0">
                <a:solidFill>
                  <a:srgbClr val="026661"/>
                </a:solidFill>
                <a:latin typeface="Arial" panose="020B0604020202020204" pitchFamily="34" charset="0"/>
              </a:rPr>
              <a:t>2020 г. </a:t>
            </a:r>
            <a:r>
              <a:rPr lang="ru-RU" sz="2200" kern="1200" dirty="0">
                <a:solidFill>
                  <a:srgbClr val="026661"/>
                </a:solidFill>
                <a:latin typeface="Arial" panose="020B0604020202020204" pitchFamily="34" charset="0"/>
              </a:rPr>
              <a:t>«Об инновационной</a:t>
            </a:r>
          </a:p>
          <a:p>
            <a:pPr marL="88900" lvl="0" defTabSz="914400" rtl="0"/>
            <a:r>
              <a:rPr lang="ru-RU" sz="2200" kern="1200" dirty="0" smtClean="0">
                <a:solidFill>
                  <a:srgbClr val="026661"/>
                </a:solidFill>
                <a:latin typeface="Arial" panose="020B0604020202020204" pitchFamily="34" charset="0"/>
              </a:rPr>
              <a:t>инфраструктуре </a:t>
            </a:r>
            <a:r>
              <a:rPr lang="ru-RU" sz="2200" kern="1200" dirty="0">
                <a:solidFill>
                  <a:srgbClr val="026661"/>
                </a:solidFill>
                <a:latin typeface="Arial" panose="020B0604020202020204" pitchFamily="34" charset="0"/>
              </a:rPr>
              <a:t>в сфере общего </a:t>
            </a:r>
            <a:r>
              <a:rPr lang="ru-RU" sz="2200" kern="1200" dirty="0" smtClean="0">
                <a:solidFill>
                  <a:srgbClr val="026661"/>
                </a:solidFill>
                <a:latin typeface="Arial" panose="020B0604020202020204" pitchFamily="34" charset="0"/>
              </a:rPr>
              <a:t>и дополнительного </a:t>
            </a:r>
            <a:r>
              <a:rPr lang="ru-RU" sz="2200" kern="1200" dirty="0">
                <a:solidFill>
                  <a:srgbClr val="026661"/>
                </a:solidFill>
                <a:latin typeface="Arial" panose="020B0604020202020204" pitchFamily="34" charset="0"/>
              </a:rPr>
              <a:t>образования Нанайского</a:t>
            </a:r>
          </a:p>
          <a:p>
            <a:pPr marL="88900" lvl="0" defTabSz="914400" rtl="0"/>
            <a:r>
              <a:rPr lang="ru-RU" sz="2200" kern="1200" dirty="0" smtClean="0">
                <a:solidFill>
                  <a:srgbClr val="026661"/>
                </a:solidFill>
                <a:latin typeface="Arial" panose="020B0604020202020204" pitchFamily="34" charset="0"/>
              </a:rPr>
              <a:t>муниципального </a:t>
            </a:r>
            <a:r>
              <a:rPr lang="ru-RU" sz="2200" kern="1200" dirty="0">
                <a:solidFill>
                  <a:srgbClr val="026661"/>
                </a:solidFill>
                <a:latin typeface="Arial" panose="020B0604020202020204" pitchFamily="34" charset="0"/>
              </a:rPr>
              <a:t>района»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91" y="4180011"/>
            <a:ext cx="280988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6" y="5403170"/>
            <a:ext cx="280988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531352" y="5151696"/>
            <a:ext cx="1189023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lvl="0" defTabSz="914400" rtl="0"/>
            <a:r>
              <a:rPr lang="ru-RU" sz="2200" b="1" kern="1200" dirty="0">
                <a:solidFill>
                  <a:srgbClr val="026661"/>
                </a:solidFill>
                <a:latin typeface="Arial" panose="020B0604020202020204" pitchFamily="34" charset="0"/>
              </a:rPr>
              <a:t>Приказ управления образования  № </a:t>
            </a:r>
            <a:r>
              <a:rPr lang="ru-RU" sz="2200" b="1" kern="1200" dirty="0" smtClean="0">
                <a:solidFill>
                  <a:srgbClr val="026661"/>
                </a:solidFill>
                <a:latin typeface="Arial" panose="020B0604020202020204" pitchFamily="34" charset="0"/>
              </a:rPr>
              <a:t>265 </a:t>
            </a:r>
            <a:r>
              <a:rPr lang="ru-RU" sz="2200" b="1" kern="1200" dirty="0">
                <a:solidFill>
                  <a:srgbClr val="026661"/>
                </a:solidFill>
                <a:latin typeface="Arial" panose="020B0604020202020204" pitchFamily="34" charset="0"/>
              </a:rPr>
              <a:t>от </a:t>
            </a:r>
            <a:r>
              <a:rPr lang="ru-RU" sz="2200" b="1" kern="1200" dirty="0" smtClean="0">
                <a:solidFill>
                  <a:srgbClr val="026661"/>
                </a:solidFill>
                <a:latin typeface="Arial" panose="020B0604020202020204" pitchFamily="34" charset="0"/>
              </a:rPr>
              <a:t>25 июня 2025 </a:t>
            </a:r>
            <a:r>
              <a:rPr lang="ru-RU" sz="2200" b="1" kern="1200" dirty="0">
                <a:solidFill>
                  <a:srgbClr val="026661"/>
                </a:solidFill>
                <a:latin typeface="Arial" panose="020B0604020202020204" pitchFamily="34" charset="0"/>
              </a:rPr>
              <a:t>г. </a:t>
            </a:r>
            <a:r>
              <a:rPr lang="ru-RU" sz="2200" kern="1200" dirty="0">
                <a:solidFill>
                  <a:srgbClr val="026661"/>
                </a:solidFill>
                <a:latin typeface="Arial" panose="020B0604020202020204" pitchFamily="34" charset="0"/>
              </a:rPr>
              <a:t>«Об </a:t>
            </a:r>
            <a:r>
              <a:rPr lang="ru-RU" sz="2200" kern="1200" dirty="0" smtClean="0">
                <a:solidFill>
                  <a:srgbClr val="026661"/>
                </a:solidFill>
                <a:latin typeface="Arial" panose="020B0604020202020204" pitchFamily="34" charset="0"/>
              </a:rPr>
              <a:t>утверждении и реализации мероприятий «дорожной карты» развития (формирования) инновационной инфраструктуры в сфере образования Нанайского муниципального района на период</a:t>
            </a:r>
          </a:p>
          <a:p>
            <a:pPr marL="88900" lvl="0" defTabSz="914400" rtl="0"/>
            <a:r>
              <a:rPr lang="ru-RU" sz="2200" kern="1200" dirty="0" smtClean="0">
                <a:solidFill>
                  <a:srgbClr val="026661"/>
                </a:solidFill>
                <a:latin typeface="Arial" panose="020B0604020202020204" pitchFamily="34" charset="0"/>
              </a:rPr>
              <a:t> с августа 2025 по сентябрь 2027 гг.»</a:t>
            </a:r>
            <a:endParaRPr lang="ru-RU" sz="2200" kern="1200" dirty="0">
              <a:solidFill>
                <a:srgbClr val="02666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740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/>
            </a:extLst>
          </p:cNvPr>
          <p:cNvSpPr/>
          <p:nvPr/>
        </p:nvSpPr>
        <p:spPr>
          <a:xfrm rot="5400000">
            <a:off x="6937954" y="1510311"/>
            <a:ext cx="6857998" cy="3837384"/>
          </a:xfrm>
          <a:prstGeom prst="rect">
            <a:avLst/>
          </a:prstGeom>
          <a:solidFill>
            <a:srgbClr val="1CA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r" defTabSz="914400" rtl="0">
              <a:defRPr/>
            </a:pPr>
            <a:endParaRPr lang="ru-RU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r" defTabSz="914400" rtl="0">
              <a:defRPr/>
            </a:pPr>
            <a:endParaRPr lang="ru-RU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r" defTabSz="914400" rtl="0">
              <a:defRPr/>
            </a:pPr>
            <a:endParaRPr lang="ru-RU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r" defTabSz="914400" rtl="0">
              <a:defRPr/>
            </a:pPr>
            <a:endParaRPr lang="ru-RU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r" defTabSz="914400" rtl="0">
              <a:defRPr/>
            </a:pPr>
            <a:endParaRPr lang="ru-RU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r" defTabSz="914400" rtl="0">
              <a:defRPr/>
            </a:pPr>
            <a:endParaRPr lang="ru-RU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b="1" kern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b="1" kern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b="1" kern="1200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b="1" kern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b="1" kern="1200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b="1" kern="1200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b="1" kern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r>
              <a:rPr lang="ru-RU" b="1" kern="12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СЕМИНАР</a:t>
            </a:r>
            <a:endParaRPr lang="ru-RU" b="1" kern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r>
              <a:rPr lang="ru-RU" b="1" kern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НАНАЙСКИЙ МУНИЦИПАЛЬНЫЙ РАЙОН</a:t>
            </a:r>
          </a:p>
          <a:p>
            <a:pPr algn="ctr" defTabSz="914400" rtl="0">
              <a:defRPr/>
            </a:pPr>
            <a:r>
              <a:rPr lang="en-US" b="1" kern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kern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kern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r>
              <a:rPr lang="ru-RU" sz="1600" b="1" kern="1200" dirty="0">
                <a:solidFill>
                  <a:prstClr val="white"/>
                </a:solidFill>
                <a:latin typeface="Airport" panose="02000506020000020004" pitchFamily="2" charset="0"/>
              </a:rPr>
              <a:t> </a:t>
            </a:r>
            <a:endParaRPr lang="ru-RU" kern="1200" dirty="0">
              <a:solidFill>
                <a:srgbClr val="1CA09A"/>
              </a:solidFill>
            </a:endParaRPr>
          </a:p>
        </p:txBody>
      </p:sp>
      <p:sp>
        <p:nvSpPr>
          <p:cNvPr id="28675" name="Заголовок 1"/>
          <p:cNvSpPr txBox="1">
            <a:spLocks/>
          </p:cNvSpPr>
          <p:nvPr/>
        </p:nvSpPr>
        <p:spPr bwMode="auto">
          <a:xfrm>
            <a:off x="1885952" y="398478"/>
            <a:ext cx="430318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914400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kern="1200" smtClean="0">
              <a:solidFill>
                <a:srgbClr val="000000"/>
              </a:solidFill>
              <a:latin typeface="Airport"/>
            </a:endParaRPr>
          </a:p>
        </p:txBody>
      </p:sp>
      <p:sp>
        <p:nvSpPr>
          <p:cNvPr id="28676" name="Подзаголовок 8"/>
          <p:cNvSpPr>
            <a:spLocks noGrp="1"/>
          </p:cNvSpPr>
          <p:nvPr>
            <p:ph type="subTitle" idx="1"/>
          </p:nvPr>
        </p:nvSpPr>
        <p:spPr>
          <a:xfrm>
            <a:off x="72610" y="1287143"/>
            <a:ext cx="8375651" cy="5287889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Bef>
                <a:spcPct val="0"/>
              </a:spcBef>
            </a:pPr>
            <a:endParaRPr lang="ru-RU" altLang="ru-RU" sz="2800" b="1" dirty="0" smtClean="0">
              <a:solidFill>
                <a:srgbClr val="217775"/>
              </a:solidFill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</a:pPr>
            <a:r>
              <a:rPr lang="ru-RU" alt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«Сущность понятия 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</a:pPr>
            <a:r>
              <a:rPr lang="ru-RU" alt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«инновации»</a:t>
            </a:r>
            <a:endParaRPr lang="ru-RU" altLang="ru-RU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/>
            </a:extLst>
          </p:cNvPr>
          <p:cNvSpPr txBox="1"/>
          <p:nvPr/>
        </p:nvSpPr>
        <p:spPr>
          <a:xfrm>
            <a:off x="9103789" y="5195009"/>
            <a:ext cx="3088217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rtl="0">
              <a:defRPr/>
            </a:pPr>
            <a:endParaRPr lang="ru-RU" b="1" kern="1200" dirty="0" smtClean="0">
              <a:solidFill>
                <a:prstClr val="white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b="1" kern="1200" dirty="0">
              <a:solidFill>
                <a:prstClr val="white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r>
              <a:rPr lang="ru-RU" b="1" kern="1200" dirty="0" smtClean="0">
                <a:solidFill>
                  <a:prstClr val="white"/>
                </a:solidFill>
                <a:latin typeface="Arial" pitchFamily="34" charset="0"/>
                <a:cs typeface="Arial" panose="020B0604020202020204" pitchFamily="34" charset="0"/>
              </a:rPr>
              <a:t>30 октября 2026 </a:t>
            </a:r>
            <a:r>
              <a:rPr lang="ru-RU" b="1" kern="1200" dirty="0">
                <a:solidFill>
                  <a:prstClr val="white"/>
                </a:solidFill>
                <a:latin typeface="Arial" pitchFamily="34" charset="0"/>
                <a:cs typeface="Arial" panose="020B0604020202020204" pitchFamily="34" charset="0"/>
              </a:rPr>
              <a:t>года</a:t>
            </a:r>
          </a:p>
          <a:p>
            <a:pPr algn="ctr" defTabSz="914400" rtl="0">
              <a:defRPr/>
            </a:pPr>
            <a:endParaRPr lang="ru-RU" kern="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349" y="131517"/>
            <a:ext cx="1390651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16979" y="5979839"/>
            <a:ext cx="47312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err="1" smtClean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Пляскина</a:t>
            </a:r>
            <a:r>
              <a:rPr lang="ru-RU" sz="1600" b="1" i="1" dirty="0" smtClean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Елена Владимировна, методист РМК</a:t>
            </a:r>
            <a:endParaRPr lang="ru-RU" sz="1600" b="1" i="1" dirty="0">
              <a:solidFill>
                <a:srgbClr val="70AD47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98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/>
            </a:extLst>
          </p:cNvPr>
          <p:cNvSpPr/>
          <p:nvPr/>
        </p:nvSpPr>
        <p:spPr>
          <a:xfrm rot="5400000">
            <a:off x="6937954" y="1510307"/>
            <a:ext cx="6857998" cy="3837384"/>
          </a:xfrm>
          <a:prstGeom prst="rect">
            <a:avLst/>
          </a:prstGeom>
          <a:solidFill>
            <a:srgbClr val="1CA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r" defTabSz="914400" rtl="0">
              <a:defRPr/>
            </a:pPr>
            <a:endParaRPr lang="ru-RU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r" defTabSz="914400" rtl="0">
              <a:defRPr/>
            </a:pPr>
            <a:endParaRPr lang="ru-RU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r" defTabSz="914400" rtl="0">
              <a:defRPr/>
            </a:pPr>
            <a:endParaRPr lang="ru-RU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r" defTabSz="914400" rtl="0">
              <a:defRPr/>
            </a:pPr>
            <a:endParaRPr lang="ru-RU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r" defTabSz="914400" rtl="0">
              <a:defRPr/>
            </a:pPr>
            <a:endParaRPr lang="ru-RU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r" defTabSz="914400" rtl="0">
              <a:defRPr/>
            </a:pPr>
            <a:endParaRPr lang="ru-RU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b="1" kern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b="1" kern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b="1" kern="1200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b="1" kern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b="1" kern="1200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b="1" kern="1200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r>
              <a:rPr lang="ru-RU" b="1" kern="1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СЕМИНАР</a:t>
            </a:r>
            <a:br>
              <a:rPr lang="ru-RU" b="1" kern="1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kern="1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НАНАЙСКИЙ МУНИЦИПАЛЬНЫЙ РАЙОН</a:t>
            </a:r>
            <a:r>
              <a:rPr lang="en-US" b="1" kern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kern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kern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endParaRPr lang="ru-RU" sz="1600" b="1" kern="1200" dirty="0">
              <a:solidFill>
                <a:prstClr val="white"/>
              </a:solidFill>
              <a:latin typeface="Airport" panose="02000506020000020004" pitchFamily="2" charset="0"/>
            </a:endParaRPr>
          </a:p>
          <a:p>
            <a:pPr algn="ctr" defTabSz="914400" rtl="0">
              <a:defRPr/>
            </a:pPr>
            <a:r>
              <a:rPr lang="ru-RU" sz="1600" b="1" kern="1200" dirty="0">
                <a:solidFill>
                  <a:prstClr val="white"/>
                </a:solidFill>
                <a:latin typeface="Airport" panose="02000506020000020004" pitchFamily="2" charset="0"/>
              </a:rPr>
              <a:t> </a:t>
            </a:r>
            <a:endParaRPr lang="ru-RU" kern="1200" dirty="0">
              <a:solidFill>
                <a:srgbClr val="1CA09A"/>
              </a:solidFill>
            </a:endParaRPr>
          </a:p>
        </p:txBody>
      </p:sp>
      <p:sp>
        <p:nvSpPr>
          <p:cNvPr id="28675" name="Заголовок 1"/>
          <p:cNvSpPr txBox="1">
            <a:spLocks/>
          </p:cNvSpPr>
          <p:nvPr/>
        </p:nvSpPr>
        <p:spPr bwMode="auto">
          <a:xfrm>
            <a:off x="1885952" y="398478"/>
            <a:ext cx="430318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914400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kern="1200" smtClean="0">
              <a:solidFill>
                <a:srgbClr val="000000"/>
              </a:solidFill>
              <a:latin typeface="Airport"/>
            </a:endParaRPr>
          </a:p>
        </p:txBody>
      </p:sp>
      <p:sp>
        <p:nvSpPr>
          <p:cNvPr id="28676" name="Подзаголовок 8"/>
          <p:cNvSpPr>
            <a:spLocks noGrp="1"/>
          </p:cNvSpPr>
          <p:nvPr>
            <p:ph type="subTitle" idx="1"/>
          </p:nvPr>
        </p:nvSpPr>
        <p:spPr>
          <a:xfrm>
            <a:off x="72610" y="578522"/>
            <a:ext cx="8375651" cy="5287889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Bef>
                <a:spcPct val="0"/>
              </a:spcBef>
            </a:pPr>
            <a:endParaRPr lang="ru-RU" altLang="ru-RU" sz="2800" b="1" dirty="0" smtClean="0">
              <a:solidFill>
                <a:srgbClr val="217775"/>
              </a:solidFill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</a:pPr>
            <a:r>
              <a:rPr lang="ru-RU" altLang="ru-RU" sz="44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altLang="ru-RU" sz="4400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Сайт школьной библиотеки/ информационно-библиотечного центра: основной информационный ресурс»</a:t>
            </a:r>
            <a:endParaRPr lang="ru-RU" altLang="ru-RU" sz="4400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/>
            </a:extLst>
          </p:cNvPr>
          <p:cNvSpPr txBox="1"/>
          <p:nvPr/>
        </p:nvSpPr>
        <p:spPr>
          <a:xfrm>
            <a:off x="9025481" y="4244975"/>
            <a:ext cx="3088217" cy="14773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rtl="0">
              <a:defRPr/>
            </a:pPr>
            <a:endParaRPr lang="ru-RU" b="1" kern="1200" dirty="0" smtClean="0">
              <a:solidFill>
                <a:prstClr val="white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b="1" kern="1200" dirty="0">
              <a:solidFill>
                <a:prstClr val="white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b="1" kern="1200" dirty="0" smtClean="0">
              <a:solidFill>
                <a:prstClr val="white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r>
              <a:rPr lang="ru-RU" b="1" kern="1200" dirty="0" smtClean="0">
                <a:solidFill>
                  <a:srgbClr val="FFFF00"/>
                </a:solidFill>
                <a:latin typeface="Arial" pitchFamily="34" charset="0"/>
                <a:cs typeface="Arial" panose="020B0604020202020204" pitchFamily="34" charset="0"/>
              </a:rPr>
              <a:t>30  октября  2026 года</a:t>
            </a:r>
            <a:endParaRPr lang="ru-RU" b="1" kern="1200" dirty="0">
              <a:solidFill>
                <a:srgbClr val="FFFF0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ctr" defTabSz="914400" rtl="0">
              <a:defRPr/>
            </a:pPr>
            <a:endParaRPr lang="ru-RU" kern="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8"/>
          <p:cNvSpPr txBox="1">
            <a:spLocks/>
          </p:cNvSpPr>
          <p:nvPr/>
        </p:nvSpPr>
        <p:spPr bwMode="auto">
          <a:xfrm>
            <a:off x="1757549" y="27432"/>
            <a:ext cx="6863939" cy="70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hangingPunct="1">
              <a:lnSpc>
                <a:spcPct val="115000"/>
              </a:lnSpc>
              <a:spcBef>
                <a:spcPct val="0"/>
              </a:spcBef>
            </a:pPr>
            <a:endParaRPr lang="ru-RU" altLang="ru-RU" sz="2800" b="1" dirty="0" smtClean="0">
              <a:solidFill>
                <a:srgbClr val="217775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584" y="261129"/>
            <a:ext cx="14573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441" y="4391219"/>
            <a:ext cx="3067051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925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4285" y="1005758"/>
            <a:ext cx="108492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rtl="0"/>
            <a:endParaRPr lang="ru-RU" sz="2800" kern="1200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defTabSz="914400" rtl="0"/>
            <a:endParaRPr lang="ru-RU" sz="2800" kern="12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7" name="Заголовок 3">
            <a:extLst>
              <a:ext uri="{FF2B5EF4-FFF2-40B4-BE49-F238E27FC236}">
                <a16:creationId xmlns="" xmlns:a16="http://schemas.microsoft.com/office/drawing/2014/main" id="{03736E64-7EDA-DD7D-549E-836532E27F32}"/>
              </a:ext>
            </a:extLst>
          </p:cNvPr>
          <p:cNvSpPr txBox="1">
            <a:spLocks/>
          </p:cNvSpPr>
          <p:nvPr/>
        </p:nvSpPr>
        <p:spPr>
          <a:xfrm>
            <a:off x="1" y="123111"/>
            <a:ext cx="12192000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Сеть ШБ/ИБЦ района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406976"/>
              </p:ext>
            </p:extLst>
          </p:nvPr>
        </p:nvGraphicFramePr>
        <p:xfrm>
          <a:off x="235528" y="1005756"/>
          <a:ext cx="11720946" cy="4248920"/>
        </p:xfrm>
        <a:graphic>
          <a:graphicData uri="http://schemas.openxmlformats.org/drawingml/2006/table">
            <a:tbl>
              <a:tblPr firstRow="1" firstCol="1" bandRow="1">
                <a:tableStyleId>{327F97BB-C833-4FB7-BDE5-3F7075034690}</a:tableStyleId>
              </a:tblPr>
              <a:tblGrid>
                <a:gridCol w="3801273"/>
                <a:gridCol w="7919673"/>
              </a:tblGrid>
              <a:tr h="326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ООШ </a:t>
                      </a:r>
                      <a:r>
                        <a:rPr lang="ru-RU" sz="1600" dirty="0" err="1">
                          <a:effectLst/>
                        </a:rPr>
                        <a:t>с.Арсеньево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effectLst/>
                          <a:hlinkClick r:id="rId2"/>
                        </a:rPr>
                        <a:t>https://arsen-school51.gosuslugi.ru/glavnoe/biblioteka/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381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ООШ </a:t>
                      </a:r>
                      <a:r>
                        <a:rPr lang="ru-RU" sz="1600" dirty="0" err="1">
                          <a:effectLst/>
                        </a:rPr>
                        <a:t>с.Верхний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Нерген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>
                          <a:effectLst/>
                          <a:hlinkClick r:id="rId3"/>
                        </a:rPr>
                        <a:t>https://schoolnergen.gosuslugi.ru/glavnoe/shkolnaya-biblioteka/</a:t>
                      </a:r>
                      <a:r>
                        <a:rPr lang="ru-RU" sz="1600" b="1">
                          <a:effectLst/>
                        </a:rPr>
                        <a:t> </a:t>
                      </a:r>
                      <a:endParaRPr lang="ru-RU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ООШ </a:t>
                      </a:r>
                      <a:r>
                        <a:rPr lang="ru-RU" sz="1600" dirty="0" err="1">
                          <a:effectLst/>
                        </a:rPr>
                        <a:t>с.Дада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>
                          <a:effectLst/>
                          <a:hlinkClick r:id="rId4"/>
                        </a:rPr>
                        <a:t>https://schooldadanan.gosuslugi.ru/glavnoe/biblioteka/</a:t>
                      </a:r>
                      <a:r>
                        <a:rPr lang="ru-RU" sz="1600" b="1">
                          <a:effectLst/>
                        </a:rPr>
                        <a:t> </a:t>
                      </a:r>
                      <a:endParaRPr lang="ru-RU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ООШ </a:t>
                      </a:r>
                      <a:r>
                        <a:rPr lang="ru-RU" sz="1600" dirty="0" err="1">
                          <a:effectLst/>
                        </a:rPr>
                        <a:t>п.Синда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effectLst/>
                          <a:hlinkClick r:id="rId5"/>
                        </a:rPr>
                        <a:t>https://sh-sinda.gosuslugi.ru/glavnoe/biblioteka/</a:t>
                      </a:r>
                      <a:r>
                        <a:rPr lang="ru-RU" sz="1600" b="1" dirty="0">
                          <a:effectLst/>
                        </a:rPr>
                        <a:t> 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МБОУ НОШ №3 </a:t>
                      </a:r>
                      <a:r>
                        <a:rPr lang="ru-RU" sz="16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с.Троицкое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МБОУ ООШ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с.Иннокентьевка</a:t>
                      </a:r>
                      <a:endParaRPr kumimoji="0" lang="ru-RU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25400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6"/>
                        </a:rPr>
                        <a:t>https://sh-innok-nanr.gosuslugi.ru/glavnoe/ibts/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ru-RU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5400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МБОУ СОШ №1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с.Троицкое</a:t>
                      </a:r>
                      <a:endParaRPr kumimoji="0" lang="ru-RU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25400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7"/>
                        </a:rPr>
                        <a:t>https://sh1-troickoe-r421.gosweb.gosuslugi.ru/nasha-shkola/bibkbjntrf/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ru-RU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5400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536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СОШ </a:t>
                      </a:r>
                      <a:r>
                        <a:rPr lang="ru-RU" sz="1600" dirty="0" err="1">
                          <a:effectLst/>
                        </a:rPr>
                        <a:t>с.Лидога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25400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effectLst/>
                          <a:hlinkClick r:id="rId8"/>
                        </a:rPr>
                        <a:t>https://sh-lidoga-r421.gosweb.gosuslugi.ru/svedeniya-ob-obrazovatelnoy-organizatsii/materialno-tehnicheskoe-obespechenie-dostupnaya-sreda/biblioteka/</a:t>
                      </a:r>
                      <a:r>
                        <a:rPr lang="ru-RU" sz="1600" b="1" dirty="0">
                          <a:effectLst/>
                        </a:rPr>
                        <a:t> 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5400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МБОУ СОШ </a:t>
                      </a:r>
                      <a:r>
                        <a:rPr lang="ru-RU" sz="16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с.Найхин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25400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5400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МБОУ СОШ </a:t>
                      </a:r>
                      <a:r>
                        <a:rPr lang="ru-RU" sz="16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с.Маяк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25400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5400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МБОУ СОШ </a:t>
                      </a:r>
                      <a:r>
                        <a:rPr lang="ru-RU" sz="16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п.Джонка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25400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5400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6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МБОУ СОШ </a:t>
                      </a:r>
                      <a:r>
                        <a:rPr lang="ru-RU" sz="16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с.Дубовый</a:t>
                      </a: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Мыс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25400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5400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052" name="Picture 4" descr="Похожее изображение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003" y="3610099"/>
            <a:ext cx="4479887" cy="335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Картинки по запросу интернет сайт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005" y="4550664"/>
            <a:ext cx="5664200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037" y="101093"/>
            <a:ext cx="139065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504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: усеченные противолежащие углы 26">
            <a:extLst>
              <a:ext uri="{FF2B5EF4-FFF2-40B4-BE49-F238E27FC236}">
                <a16:creationId xmlns="" xmlns:a16="http://schemas.microsoft.com/office/drawing/2014/main" id="{02E2A30E-9D17-4825-8BA3-4F7079924086}"/>
              </a:ext>
            </a:extLst>
          </p:cNvPr>
          <p:cNvSpPr/>
          <p:nvPr/>
        </p:nvSpPr>
        <p:spPr>
          <a:xfrm>
            <a:off x="7837951" y="2190699"/>
            <a:ext cx="3724617" cy="4170170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1FA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268288" defTabSz="914400" rtl="0">
              <a:buFont typeface="Wingdings" panose="05000000000000000000" pitchFamily="2" charset="2"/>
              <a:buChar char="ü"/>
            </a:pPr>
            <a:r>
              <a:rPr lang="ru-RU" i="1" kern="1200" dirty="0">
                <a:solidFill>
                  <a:prstClr val="white"/>
                </a:solidFill>
              </a:rPr>
              <a:t>п</a:t>
            </a:r>
            <a:r>
              <a:rPr lang="ru-RU" i="1" kern="1200" dirty="0" smtClean="0">
                <a:solidFill>
                  <a:prstClr val="white"/>
                </a:solidFill>
              </a:rPr>
              <a:t>редоставление </a:t>
            </a:r>
            <a:r>
              <a:rPr lang="ru-RU" i="1" kern="1200" dirty="0">
                <a:solidFill>
                  <a:prstClr val="white"/>
                </a:solidFill>
              </a:rPr>
              <a:t>педагогам и родителям методических материалов, рекомендаций по работе с информационными ресурсами;</a:t>
            </a:r>
          </a:p>
          <a:p>
            <a:pPr marL="268288" indent="-268288" defTabSz="914400" rtl="0">
              <a:buFont typeface="Wingdings" panose="05000000000000000000" pitchFamily="2" charset="2"/>
              <a:buChar char="ü"/>
            </a:pPr>
            <a:r>
              <a:rPr lang="ru-RU" i="1" kern="1200" dirty="0">
                <a:solidFill>
                  <a:prstClr val="white"/>
                </a:solidFill>
              </a:rPr>
              <a:t>о</a:t>
            </a:r>
            <a:r>
              <a:rPr lang="ru-RU" i="1" kern="1200" dirty="0" smtClean="0">
                <a:solidFill>
                  <a:prstClr val="white"/>
                </a:solidFill>
              </a:rPr>
              <a:t>рганизация </a:t>
            </a:r>
            <a:r>
              <a:rPr lang="ru-RU" i="1" kern="1200" dirty="0">
                <a:solidFill>
                  <a:prstClr val="white"/>
                </a:solidFill>
              </a:rPr>
              <a:t>консультаций по </a:t>
            </a:r>
            <a:r>
              <a:rPr lang="ru-RU" i="1" kern="1200" dirty="0" smtClean="0">
                <a:solidFill>
                  <a:prstClr val="white"/>
                </a:solidFill>
              </a:rPr>
              <a:t>использованию </a:t>
            </a:r>
            <a:r>
              <a:rPr lang="ru-RU" i="1" kern="1200" dirty="0">
                <a:solidFill>
                  <a:prstClr val="white"/>
                </a:solidFill>
              </a:rPr>
              <a:t>электронных образовательных ресурсов и поиску информации.</a:t>
            </a:r>
          </a:p>
          <a:p>
            <a:pPr marL="177800" indent="-177800" defTabSz="914400" rtl="0">
              <a:buFont typeface="Wingdings" panose="05000000000000000000" pitchFamily="2" charset="2"/>
              <a:buChar char="ü"/>
            </a:pPr>
            <a:endParaRPr lang="ru-RU" i="1" kern="1200" dirty="0">
              <a:solidFill>
                <a:prstClr val="white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D2389AF5-B7B8-4215-866A-18A105EB2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0340" y="315734"/>
            <a:ext cx="2427013" cy="11885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D2389AF5-B7B8-4215-866A-18A105EB2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0260" y="0"/>
            <a:ext cx="2427013" cy="11885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1691" y="1027939"/>
            <a:ext cx="3823659" cy="323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rtl="0">
              <a:lnSpc>
                <a:spcPts val="1700"/>
              </a:lnSpc>
              <a:tabLst>
                <a:tab pos="268288" algn="l"/>
              </a:tabLst>
            </a:pPr>
            <a:r>
              <a:rPr lang="ru-RU" sz="2000" kern="1200" dirty="0">
                <a:solidFill>
                  <a:prstClr val="black"/>
                </a:solidFill>
              </a:rPr>
              <a:t>	</a:t>
            </a:r>
            <a:r>
              <a:rPr lang="ru-RU" sz="1600" i="1" kern="1200" dirty="0">
                <a:solidFill>
                  <a:srgbClr val="C00000"/>
                </a:solidFill>
              </a:rPr>
              <a:t>	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2878"/>
            <a:ext cx="12192000" cy="15013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9012" y="141853"/>
            <a:ext cx="960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rtl="0"/>
            <a:r>
              <a:rPr lang="ru-RU" sz="3000" b="1" kern="1200" dirty="0">
                <a:solidFill>
                  <a:prstClr val="white"/>
                </a:solidFill>
              </a:rPr>
              <a:t>ЗАДАЧИ САЙТА ШКОЛЬНОЙ БИБЛИОТЕКИ/ ИНФОРМАЦИОННО-БИБЛИОТЕЧНОГО ЦЕНТРА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1643210"/>
            <a:ext cx="1212727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rtl="0">
              <a:spcAft>
                <a:spcPts val="600"/>
              </a:spcAft>
            </a:pPr>
            <a:endParaRPr lang="ru-RU" sz="2100" kern="1200" dirty="0">
              <a:solidFill>
                <a:srgbClr val="026661"/>
              </a:solidFill>
              <a:latin typeface="Arial" panose="020B0604020202020204" pitchFamily="34" charset="0"/>
            </a:endParaRPr>
          </a:p>
        </p:txBody>
      </p:sp>
      <p:sp>
        <p:nvSpPr>
          <p:cNvPr id="45" name="Прямоугольник: усеченные противолежащие углы 1">
            <a:extLst>
              <a:ext uri="{FF2B5EF4-FFF2-40B4-BE49-F238E27FC236}">
                <a16:creationId xmlns="" xmlns:a16="http://schemas.microsoft.com/office/drawing/2014/main" id="{9E18BB58-A378-4157-8ED9-D603CC5604D8}"/>
              </a:ext>
            </a:extLst>
          </p:cNvPr>
          <p:cNvSpPr/>
          <p:nvPr/>
        </p:nvSpPr>
        <p:spPr>
          <a:xfrm>
            <a:off x="131691" y="2187419"/>
            <a:ext cx="3724618" cy="4170170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1FA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0">
              <a:spcAft>
                <a:spcPts val="600"/>
              </a:spcAft>
            </a:pPr>
            <a:r>
              <a:rPr lang="ru-RU" sz="2000" b="1" kern="1200" noProof="1" smtClean="0">
                <a:solidFill>
                  <a:prstClr val="white"/>
                </a:solidFill>
                <a:latin typeface="Arial" panose="020B0604020202020204" pitchFamily="34" charset="0"/>
              </a:rPr>
              <a:t>й</a:t>
            </a:r>
            <a:endParaRPr lang="ru-RU" b="1" kern="1200" noProof="1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marL="285750" indent="-285750" algn="just" defTabSz="914400" rtl="0">
              <a:buFont typeface="Wingdings" panose="05000000000000000000" pitchFamily="2" charset="2"/>
              <a:buChar char="ü"/>
            </a:pPr>
            <a:r>
              <a:rPr lang="ru-RU" i="1" kern="1200" dirty="0">
                <a:solidFill>
                  <a:prstClr val="white"/>
                </a:solidFill>
              </a:rPr>
              <a:t>оперативное информирование о мероприятиях, книжных новинках,  публикациях в периодических изданиях и других событиях в жизни библиотеки;</a:t>
            </a:r>
          </a:p>
          <a:p>
            <a:pPr marL="285750" indent="-285750" algn="just" defTabSz="914400" rtl="0">
              <a:buFont typeface="Wingdings" panose="05000000000000000000" pitchFamily="2" charset="2"/>
              <a:buChar char="ü"/>
            </a:pPr>
            <a:r>
              <a:rPr lang="ru-RU" i="1" kern="1200" dirty="0">
                <a:solidFill>
                  <a:prstClr val="white"/>
                </a:solidFill>
              </a:rPr>
              <a:t>привлечение внимания к чтению, книге и деятельности  библиотеки, формирование положительного имиджа;</a:t>
            </a:r>
          </a:p>
          <a:p>
            <a:pPr marL="285750" indent="-285750" algn="just" defTabSz="914400" rtl="0">
              <a:buFont typeface="Wingdings" panose="05000000000000000000" pitchFamily="2" charset="2"/>
              <a:buChar char="ü"/>
            </a:pPr>
            <a:r>
              <a:rPr lang="ru-RU" i="1" kern="1200" dirty="0" smtClean="0">
                <a:solidFill>
                  <a:prstClr val="white"/>
                </a:solidFill>
              </a:rPr>
              <a:t>предоставление  </a:t>
            </a:r>
            <a:r>
              <a:rPr lang="ru-RU" i="1" kern="1200" dirty="0">
                <a:solidFill>
                  <a:prstClr val="white"/>
                </a:solidFill>
              </a:rPr>
              <a:t>информации о предоставляемых библиотечных услугах, правилах пользования, контактных данных.</a:t>
            </a:r>
          </a:p>
          <a:p>
            <a:pPr defTabSz="914400" rtl="0"/>
            <a:endParaRPr lang="ru-RU" i="1" kern="1200" dirty="0">
              <a:solidFill>
                <a:srgbClr val="C00000"/>
              </a:solidFill>
            </a:endParaRPr>
          </a:p>
        </p:txBody>
      </p:sp>
      <p:sp>
        <p:nvSpPr>
          <p:cNvPr id="47" name="Прямоугольник: усеченные противолежащие углы 1">
            <a:extLst>
              <a:ext uri="{FF2B5EF4-FFF2-40B4-BE49-F238E27FC236}">
                <a16:creationId xmlns="" xmlns:a16="http://schemas.microsoft.com/office/drawing/2014/main" id="{9E18BB58-A378-4157-8ED9-D603CC5604D8}"/>
              </a:ext>
            </a:extLst>
          </p:cNvPr>
          <p:cNvSpPr/>
          <p:nvPr/>
        </p:nvSpPr>
        <p:spPr>
          <a:xfrm>
            <a:off x="3955350" y="2190699"/>
            <a:ext cx="3724617" cy="4170170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1FA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177800" defTabSz="914400" rtl="0">
              <a:buFont typeface="Wingdings" panose="05000000000000000000" pitchFamily="2" charset="2"/>
              <a:buChar char="ü"/>
            </a:pPr>
            <a:r>
              <a:rPr lang="ru-RU" i="1" kern="1200" dirty="0" smtClean="0">
                <a:solidFill>
                  <a:prstClr val="white"/>
                </a:solidFill>
              </a:rPr>
              <a:t>Информационное </a:t>
            </a:r>
            <a:r>
              <a:rPr lang="ru-RU" i="1" kern="1200" dirty="0">
                <a:solidFill>
                  <a:prstClr val="white"/>
                </a:solidFill>
              </a:rPr>
              <a:t>сопровождение  уроков и проектной деятельности учащихся и педагогов;</a:t>
            </a:r>
          </a:p>
          <a:p>
            <a:pPr marL="177800" indent="-177800" defTabSz="914400" rtl="0">
              <a:buFont typeface="Wingdings" panose="05000000000000000000" pitchFamily="2" charset="2"/>
              <a:buChar char="ü"/>
            </a:pPr>
            <a:r>
              <a:rPr lang="ru-RU" i="1" kern="1200" dirty="0">
                <a:solidFill>
                  <a:prstClr val="white"/>
                </a:solidFill>
              </a:rPr>
              <a:t>п</a:t>
            </a:r>
            <a:r>
              <a:rPr lang="ru-RU" i="1" kern="1200" dirty="0" smtClean="0">
                <a:solidFill>
                  <a:prstClr val="white"/>
                </a:solidFill>
              </a:rPr>
              <a:t>редоставление </a:t>
            </a:r>
            <a:r>
              <a:rPr lang="ru-RU" i="1" kern="1200" dirty="0">
                <a:solidFill>
                  <a:prstClr val="white"/>
                </a:solidFill>
              </a:rPr>
              <a:t>доступа к э электронным образовательным ресурсам, базам данных, цифровым учебным материалам;</a:t>
            </a:r>
          </a:p>
          <a:p>
            <a:pPr marL="177800" indent="-177800" defTabSz="914400" rtl="0">
              <a:buFont typeface="Wingdings" panose="05000000000000000000" pitchFamily="2" charset="2"/>
              <a:buChar char="ü"/>
            </a:pPr>
            <a:r>
              <a:rPr lang="ru-RU" i="1" kern="1200" dirty="0">
                <a:solidFill>
                  <a:prstClr val="white"/>
                </a:solidFill>
              </a:rPr>
              <a:t>п</a:t>
            </a:r>
            <a:r>
              <a:rPr lang="ru-RU" i="1" kern="1200" dirty="0" smtClean="0">
                <a:solidFill>
                  <a:prstClr val="white"/>
                </a:solidFill>
              </a:rPr>
              <a:t>омощь </a:t>
            </a:r>
            <a:r>
              <a:rPr lang="ru-RU" i="1" kern="1200" dirty="0">
                <a:solidFill>
                  <a:prstClr val="white"/>
                </a:solidFill>
              </a:rPr>
              <a:t>в поиске информации и обучение пользователей навыкам эффективного информационного поиска.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5171" y="141853"/>
            <a:ext cx="1387904" cy="130307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8692738" y="6175169"/>
            <a:ext cx="3499262" cy="5736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 rtl="0"/>
            <a:endParaRPr lang="ru-RU" sz="1600" i="1" kern="1200" dirty="0" smtClean="0">
              <a:solidFill>
                <a:srgbClr val="FF0000"/>
              </a:solidFill>
            </a:endParaRPr>
          </a:p>
          <a:p>
            <a:pPr defTabSz="914400" rtl="0"/>
            <a:r>
              <a:rPr lang="ru-RU" sz="1600" i="1" kern="1200" dirty="0" smtClean="0">
                <a:solidFill>
                  <a:srgbClr val="FF0000"/>
                </a:solidFill>
              </a:rPr>
              <a:t>ПРОДОЛЖЕНИЕ СЛЕДУЕТ</a:t>
            </a:r>
            <a:endParaRPr lang="ru-RU" sz="1600" i="1" kern="1200" dirty="0">
              <a:solidFill>
                <a:srgbClr val="FF0000"/>
              </a:solidFill>
            </a:endParaRPr>
          </a:p>
        </p:txBody>
      </p:sp>
      <p:sp>
        <p:nvSpPr>
          <p:cNvPr id="16" name="Полилиния: фигура 84">
            <a:extLst>
              <a:ext uri="{FF2B5EF4-FFF2-40B4-BE49-F238E27FC236}">
                <a16:creationId xmlns="" xmlns:a16="http://schemas.microsoft.com/office/drawing/2014/main" id="{F20CD6A8-2FA7-459A-80E4-0F29F4909C69}"/>
              </a:ext>
            </a:extLst>
          </p:cNvPr>
          <p:cNvSpPr/>
          <p:nvPr/>
        </p:nvSpPr>
        <p:spPr>
          <a:xfrm>
            <a:off x="131691" y="1553250"/>
            <a:ext cx="3630821" cy="505458"/>
          </a:xfrm>
          <a:custGeom>
            <a:avLst/>
            <a:gdLst>
              <a:gd name="connsiteX0" fmla="*/ 0 w 1663824"/>
              <a:gd name="connsiteY0" fmla="*/ 66165 h 661648"/>
              <a:gd name="connsiteX1" fmla="*/ 66165 w 1663824"/>
              <a:gd name="connsiteY1" fmla="*/ 0 h 661648"/>
              <a:gd name="connsiteX2" fmla="*/ 1597659 w 1663824"/>
              <a:gd name="connsiteY2" fmla="*/ 0 h 661648"/>
              <a:gd name="connsiteX3" fmla="*/ 1663824 w 1663824"/>
              <a:gd name="connsiteY3" fmla="*/ 66165 h 661648"/>
              <a:gd name="connsiteX4" fmla="*/ 1663824 w 1663824"/>
              <a:gd name="connsiteY4" fmla="*/ 595483 h 661648"/>
              <a:gd name="connsiteX5" fmla="*/ 1597659 w 1663824"/>
              <a:gd name="connsiteY5" fmla="*/ 661648 h 661648"/>
              <a:gd name="connsiteX6" fmla="*/ 66165 w 1663824"/>
              <a:gd name="connsiteY6" fmla="*/ 661648 h 661648"/>
              <a:gd name="connsiteX7" fmla="*/ 0 w 1663824"/>
              <a:gd name="connsiteY7" fmla="*/ 595483 h 661648"/>
              <a:gd name="connsiteX8" fmla="*/ 0 w 1663824"/>
              <a:gd name="connsiteY8" fmla="*/ 66165 h 661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3824" h="661648">
                <a:moveTo>
                  <a:pt x="0" y="66165"/>
                </a:moveTo>
                <a:cubicBezTo>
                  <a:pt x="0" y="29623"/>
                  <a:pt x="29623" y="0"/>
                  <a:pt x="66165" y="0"/>
                </a:cubicBezTo>
                <a:lnTo>
                  <a:pt x="1597659" y="0"/>
                </a:lnTo>
                <a:cubicBezTo>
                  <a:pt x="1634201" y="0"/>
                  <a:pt x="1663824" y="29623"/>
                  <a:pt x="1663824" y="66165"/>
                </a:cubicBezTo>
                <a:lnTo>
                  <a:pt x="1663824" y="595483"/>
                </a:lnTo>
                <a:cubicBezTo>
                  <a:pt x="1663824" y="632025"/>
                  <a:pt x="1634201" y="661648"/>
                  <a:pt x="1597659" y="661648"/>
                </a:cubicBezTo>
                <a:lnTo>
                  <a:pt x="66165" y="661648"/>
                </a:lnTo>
                <a:cubicBezTo>
                  <a:pt x="29623" y="661648"/>
                  <a:pt x="0" y="632025"/>
                  <a:pt x="0" y="595483"/>
                </a:cubicBezTo>
                <a:lnTo>
                  <a:pt x="0" y="66165"/>
                </a:lnTo>
                <a:close/>
              </a:path>
            </a:pathLst>
          </a:custGeom>
          <a:solidFill>
            <a:srgbClr val="02746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479" tIns="44779" rIns="57479" bIns="44779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/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/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/>
          </a:p>
          <a:p>
            <a:pPr algn="ctr" defTabSz="889000">
              <a:lnSpc>
                <a:spcPct val="80000"/>
              </a:lnSpc>
              <a:spcBef>
                <a:spcPct val="0"/>
              </a:spcBef>
            </a:pPr>
            <a:r>
              <a:rPr lang="ru-RU" sz="2000" b="1" dirty="0"/>
              <a:t>Информирование и привлечение аудитории </a:t>
            </a:r>
            <a:endParaRPr lang="ru-RU" sz="1400" b="1" dirty="0" smtClean="0"/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 smtClean="0"/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kern="1200" dirty="0">
              <a:latin typeface="Inter"/>
            </a:endParaRPr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kern="1200" dirty="0">
              <a:latin typeface="Inter"/>
            </a:endParaRPr>
          </a:p>
        </p:txBody>
      </p:sp>
      <p:sp>
        <p:nvSpPr>
          <p:cNvPr id="17" name="Полилиния: фигура 84">
            <a:extLst>
              <a:ext uri="{FF2B5EF4-FFF2-40B4-BE49-F238E27FC236}">
                <a16:creationId xmlns="" xmlns:a16="http://schemas.microsoft.com/office/drawing/2014/main" id="{F20CD6A8-2FA7-459A-80E4-0F29F4909C69}"/>
              </a:ext>
            </a:extLst>
          </p:cNvPr>
          <p:cNvSpPr/>
          <p:nvPr/>
        </p:nvSpPr>
        <p:spPr>
          <a:xfrm>
            <a:off x="3955350" y="1517040"/>
            <a:ext cx="3630821" cy="505458"/>
          </a:xfrm>
          <a:custGeom>
            <a:avLst/>
            <a:gdLst>
              <a:gd name="connsiteX0" fmla="*/ 0 w 1663824"/>
              <a:gd name="connsiteY0" fmla="*/ 66165 h 661648"/>
              <a:gd name="connsiteX1" fmla="*/ 66165 w 1663824"/>
              <a:gd name="connsiteY1" fmla="*/ 0 h 661648"/>
              <a:gd name="connsiteX2" fmla="*/ 1597659 w 1663824"/>
              <a:gd name="connsiteY2" fmla="*/ 0 h 661648"/>
              <a:gd name="connsiteX3" fmla="*/ 1663824 w 1663824"/>
              <a:gd name="connsiteY3" fmla="*/ 66165 h 661648"/>
              <a:gd name="connsiteX4" fmla="*/ 1663824 w 1663824"/>
              <a:gd name="connsiteY4" fmla="*/ 595483 h 661648"/>
              <a:gd name="connsiteX5" fmla="*/ 1597659 w 1663824"/>
              <a:gd name="connsiteY5" fmla="*/ 661648 h 661648"/>
              <a:gd name="connsiteX6" fmla="*/ 66165 w 1663824"/>
              <a:gd name="connsiteY6" fmla="*/ 661648 h 661648"/>
              <a:gd name="connsiteX7" fmla="*/ 0 w 1663824"/>
              <a:gd name="connsiteY7" fmla="*/ 595483 h 661648"/>
              <a:gd name="connsiteX8" fmla="*/ 0 w 1663824"/>
              <a:gd name="connsiteY8" fmla="*/ 66165 h 661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3824" h="661648">
                <a:moveTo>
                  <a:pt x="0" y="66165"/>
                </a:moveTo>
                <a:cubicBezTo>
                  <a:pt x="0" y="29623"/>
                  <a:pt x="29623" y="0"/>
                  <a:pt x="66165" y="0"/>
                </a:cubicBezTo>
                <a:lnTo>
                  <a:pt x="1597659" y="0"/>
                </a:lnTo>
                <a:cubicBezTo>
                  <a:pt x="1634201" y="0"/>
                  <a:pt x="1663824" y="29623"/>
                  <a:pt x="1663824" y="66165"/>
                </a:cubicBezTo>
                <a:lnTo>
                  <a:pt x="1663824" y="595483"/>
                </a:lnTo>
                <a:cubicBezTo>
                  <a:pt x="1663824" y="632025"/>
                  <a:pt x="1634201" y="661648"/>
                  <a:pt x="1597659" y="661648"/>
                </a:cubicBezTo>
                <a:lnTo>
                  <a:pt x="66165" y="661648"/>
                </a:lnTo>
                <a:cubicBezTo>
                  <a:pt x="29623" y="661648"/>
                  <a:pt x="0" y="632025"/>
                  <a:pt x="0" y="595483"/>
                </a:cubicBezTo>
                <a:lnTo>
                  <a:pt x="0" y="66165"/>
                </a:lnTo>
                <a:close/>
              </a:path>
            </a:pathLst>
          </a:custGeom>
          <a:solidFill>
            <a:srgbClr val="02746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479" tIns="44779" rIns="57479" bIns="44779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/>
          </a:p>
          <a:p>
            <a:pPr algn="ctr" defTabSz="889000">
              <a:lnSpc>
                <a:spcPct val="80000"/>
              </a:lnSpc>
              <a:spcBef>
                <a:spcPct val="0"/>
              </a:spcBef>
            </a:pPr>
            <a:r>
              <a:rPr lang="ru-RU" sz="2000" b="1" dirty="0" smtClean="0"/>
              <a:t>Поддержка </a:t>
            </a:r>
            <a:r>
              <a:rPr lang="ru-RU" sz="2000" b="1" dirty="0"/>
              <a:t>учебного </a:t>
            </a:r>
            <a:r>
              <a:rPr lang="ru-RU" sz="2000" b="1" dirty="0" smtClean="0"/>
              <a:t>процесса </a:t>
            </a:r>
            <a:endParaRPr lang="ru-RU" sz="1400" b="1" dirty="0" smtClean="0"/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 smtClean="0"/>
          </a:p>
        </p:txBody>
      </p:sp>
      <p:sp>
        <p:nvSpPr>
          <p:cNvPr id="18" name="Полилиния: фигура 84">
            <a:extLst>
              <a:ext uri="{FF2B5EF4-FFF2-40B4-BE49-F238E27FC236}">
                <a16:creationId xmlns="" xmlns:a16="http://schemas.microsoft.com/office/drawing/2014/main" id="{F20CD6A8-2FA7-459A-80E4-0F29F4909C69}"/>
              </a:ext>
            </a:extLst>
          </p:cNvPr>
          <p:cNvSpPr/>
          <p:nvPr/>
        </p:nvSpPr>
        <p:spPr>
          <a:xfrm>
            <a:off x="7884848" y="1553250"/>
            <a:ext cx="3630821" cy="505458"/>
          </a:xfrm>
          <a:custGeom>
            <a:avLst/>
            <a:gdLst>
              <a:gd name="connsiteX0" fmla="*/ 0 w 1663824"/>
              <a:gd name="connsiteY0" fmla="*/ 66165 h 661648"/>
              <a:gd name="connsiteX1" fmla="*/ 66165 w 1663824"/>
              <a:gd name="connsiteY1" fmla="*/ 0 h 661648"/>
              <a:gd name="connsiteX2" fmla="*/ 1597659 w 1663824"/>
              <a:gd name="connsiteY2" fmla="*/ 0 h 661648"/>
              <a:gd name="connsiteX3" fmla="*/ 1663824 w 1663824"/>
              <a:gd name="connsiteY3" fmla="*/ 66165 h 661648"/>
              <a:gd name="connsiteX4" fmla="*/ 1663824 w 1663824"/>
              <a:gd name="connsiteY4" fmla="*/ 595483 h 661648"/>
              <a:gd name="connsiteX5" fmla="*/ 1597659 w 1663824"/>
              <a:gd name="connsiteY5" fmla="*/ 661648 h 661648"/>
              <a:gd name="connsiteX6" fmla="*/ 66165 w 1663824"/>
              <a:gd name="connsiteY6" fmla="*/ 661648 h 661648"/>
              <a:gd name="connsiteX7" fmla="*/ 0 w 1663824"/>
              <a:gd name="connsiteY7" fmla="*/ 595483 h 661648"/>
              <a:gd name="connsiteX8" fmla="*/ 0 w 1663824"/>
              <a:gd name="connsiteY8" fmla="*/ 66165 h 661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3824" h="661648">
                <a:moveTo>
                  <a:pt x="0" y="66165"/>
                </a:moveTo>
                <a:cubicBezTo>
                  <a:pt x="0" y="29623"/>
                  <a:pt x="29623" y="0"/>
                  <a:pt x="66165" y="0"/>
                </a:cubicBezTo>
                <a:lnTo>
                  <a:pt x="1597659" y="0"/>
                </a:lnTo>
                <a:cubicBezTo>
                  <a:pt x="1634201" y="0"/>
                  <a:pt x="1663824" y="29623"/>
                  <a:pt x="1663824" y="66165"/>
                </a:cubicBezTo>
                <a:lnTo>
                  <a:pt x="1663824" y="595483"/>
                </a:lnTo>
                <a:cubicBezTo>
                  <a:pt x="1663824" y="632025"/>
                  <a:pt x="1634201" y="661648"/>
                  <a:pt x="1597659" y="661648"/>
                </a:cubicBezTo>
                <a:lnTo>
                  <a:pt x="66165" y="661648"/>
                </a:lnTo>
                <a:cubicBezTo>
                  <a:pt x="29623" y="661648"/>
                  <a:pt x="0" y="632025"/>
                  <a:pt x="0" y="595483"/>
                </a:cubicBezTo>
                <a:lnTo>
                  <a:pt x="0" y="66165"/>
                </a:lnTo>
                <a:close/>
              </a:path>
            </a:pathLst>
          </a:custGeom>
          <a:solidFill>
            <a:srgbClr val="02746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479" tIns="44779" rIns="57479" bIns="44779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/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/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/>
          </a:p>
          <a:p>
            <a:pPr algn="ctr" defTabSz="889000">
              <a:lnSpc>
                <a:spcPct val="80000"/>
              </a:lnSpc>
              <a:spcBef>
                <a:spcPct val="0"/>
              </a:spcBef>
            </a:pPr>
            <a:r>
              <a:rPr lang="ru-RU" sz="2000" b="1" dirty="0"/>
              <a:t>Методическая и консультационная поддержка </a:t>
            </a:r>
            <a:endParaRPr lang="ru-RU" sz="1400" b="1" dirty="0" smtClean="0"/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 smtClean="0"/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kern="1200" dirty="0">
              <a:latin typeface="Inter"/>
            </a:endParaRPr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kern="1200" dirty="0"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64782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: усеченные противолежащие углы 26">
            <a:extLst>
              <a:ext uri="{FF2B5EF4-FFF2-40B4-BE49-F238E27FC236}">
                <a16:creationId xmlns="" xmlns:a16="http://schemas.microsoft.com/office/drawing/2014/main" id="{02E2A30E-9D17-4825-8BA3-4F7079924086}"/>
              </a:ext>
            </a:extLst>
          </p:cNvPr>
          <p:cNvSpPr/>
          <p:nvPr/>
        </p:nvSpPr>
        <p:spPr>
          <a:xfrm>
            <a:off x="7837951" y="2190699"/>
            <a:ext cx="3724617" cy="4170170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1FA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8288" indent="-268288" defTabSz="914400" rtl="0">
              <a:buFont typeface="Wingdings" panose="05000000000000000000" pitchFamily="2" charset="2"/>
              <a:buChar char="ü"/>
            </a:pPr>
            <a:r>
              <a:rPr lang="ru-RU" i="1" kern="1200" dirty="0" smtClean="0">
                <a:solidFill>
                  <a:prstClr val="white"/>
                </a:solidFill>
              </a:rPr>
              <a:t>организация доступа к электронным  ресурсам и базам данных;</a:t>
            </a:r>
          </a:p>
          <a:p>
            <a:pPr marL="268288" indent="-268288" defTabSz="914400" rtl="0">
              <a:buFont typeface="Wingdings" panose="05000000000000000000" pitchFamily="2" charset="2"/>
              <a:buChar char="ü"/>
            </a:pPr>
            <a:r>
              <a:rPr lang="ru-RU" i="1" kern="1200" dirty="0" smtClean="0">
                <a:solidFill>
                  <a:prstClr val="white"/>
                </a:solidFill>
              </a:rPr>
              <a:t>создание условий для совместной работы и дистанционного взаимодействия участников образовательного процесса.</a:t>
            </a:r>
            <a:endParaRPr lang="ru-RU" i="1" kern="1200" dirty="0">
              <a:solidFill>
                <a:prstClr val="white"/>
              </a:solidFill>
            </a:endParaRPr>
          </a:p>
          <a:p>
            <a:pPr marL="177800" indent="-177800" defTabSz="914400" rtl="0">
              <a:buFont typeface="Wingdings" panose="05000000000000000000" pitchFamily="2" charset="2"/>
              <a:buChar char="ü"/>
            </a:pPr>
            <a:endParaRPr lang="ru-RU" i="1" kern="1200" dirty="0">
              <a:solidFill>
                <a:prstClr val="white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D2389AF5-B7B8-4215-866A-18A105EB2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0340" y="315734"/>
            <a:ext cx="2427013" cy="11885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D2389AF5-B7B8-4215-866A-18A105EB2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0260" y="0"/>
            <a:ext cx="2427013" cy="11885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1691" y="1027939"/>
            <a:ext cx="3823659" cy="323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rtl="0">
              <a:lnSpc>
                <a:spcPts val="1700"/>
              </a:lnSpc>
              <a:tabLst>
                <a:tab pos="268288" algn="l"/>
              </a:tabLst>
            </a:pPr>
            <a:r>
              <a:rPr lang="ru-RU" sz="2000" kern="1200" dirty="0">
                <a:solidFill>
                  <a:prstClr val="black"/>
                </a:solidFill>
              </a:rPr>
              <a:t>	</a:t>
            </a:r>
            <a:r>
              <a:rPr lang="ru-RU" sz="1600" i="1" kern="1200" dirty="0">
                <a:solidFill>
                  <a:srgbClr val="C00000"/>
                </a:solidFill>
              </a:rPr>
              <a:t>	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2878"/>
            <a:ext cx="12192000" cy="15013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9012" y="141853"/>
            <a:ext cx="960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rtl="0"/>
            <a:r>
              <a:rPr lang="ru-RU" sz="3000" b="1" kern="1200" dirty="0">
                <a:solidFill>
                  <a:prstClr val="white"/>
                </a:solidFill>
              </a:rPr>
              <a:t>ЗАДАЧИ САЙТА ШКОЛЬНОЙ БИБЛИОТЕКИ/ ИНФОРМАЦИОННО-БИБЛИОТЕЧНОГО ЦЕНТРА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1643210"/>
            <a:ext cx="1212727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rtl="0">
              <a:spcAft>
                <a:spcPts val="600"/>
              </a:spcAft>
            </a:pPr>
            <a:endParaRPr lang="ru-RU" sz="2100" kern="1200" dirty="0">
              <a:solidFill>
                <a:srgbClr val="026661"/>
              </a:solidFill>
              <a:latin typeface="Arial" panose="020B0604020202020204" pitchFamily="34" charset="0"/>
            </a:endParaRPr>
          </a:p>
        </p:txBody>
      </p:sp>
      <p:sp>
        <p:nvSpPr>
          <p:cNvPr id="45" name="Прямоугольник: усеченные противолежащие углы 1">
            <a:extLst>
              <a:ext uri="{FF2B5EF4-FFF2-40B4-BE49-F238E27FC236}">
                <a16:creationId xmlns="" xmlns:a16="http://schemas.microsoft.com/office/drawing/2014/main" id="{9E18BB58-A378-4157-8ED9-D603CC5604D8}"/>
              </a:ext>
            </a:extLst>
          </p:cNvPr>
          <p:cNvSpPr/>
          <p:nvPr/>
        </p:nvSpPr>
        <p:spPr>
          <a:xfrm>
            <a:off x="131691" y="2187419"/>
            <a:ext cx="3724618" cy="4170170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1FA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 defTabSz="914400" rtl="0">
              <a:buFont typeface="Wingdings" panose="05000000000000000000" pitchFamily="2" charset="2"/>
              <a:buChar char="ü"/>
            </a:pPr>
            <a:r>
              <a:rPr lang="ru-RU" i="1" kern="1200" dirty="0" smtClean="0">
                <a:solidFill>
                  <a:prstClr val="white"/>
                </a:solidFill>
              </a:rPr>
              <a:t>оперативное освещение мероприятий (конкурсов, викторин, встреч с писателями), которые проводит библиотека;</a:t>
            </a:r>
          </a:p>
          <a:p>
            <a:pPr marL="285750" indent="-285750" algn="just" defTabSz="914400" rtl="0">
              <a:buFont typeface="Wingdings" panose="05000000000000000000" pitchFamily="2" charset="2"/>
              <a:buChar char="ü"/>
            </a:pPr>
            <a:r>
              <a:rPr lang="ru-RU" i="1" kern="1200" dirty="0">
                <a:solidFill>
                  <a:prstClr val="white"/>
                </a:solidFill>
              </a:rPr>
              <a:t>п</a:t>
            </a:r>
            <a:r>
              <a:rPr lang="ru-RU" i="1" kern="1200" dirty="0" smtClean="0">
                <a:solidFill>
                  <a:prstClr val="white"/>
                </a:solidFill>
              </a:rPr>
              <a:t>родвижение культуры чтения, развитие  творческих способностей учащихся;</a:t>
            </a:r>
          </a:p>
          <a:p>
            <a:pPr marL="285750" indent="-285750" algn="just" defTabSz="914400" rtl="0">
              <a:buFont typeface="Wingdings" panose="05000000000000000000" pitchFamily="2" charset="2"/>
              <a:buChar char="ü"/>
            </a:pPr>
            <a:r>
              <a:rPr lang="ru-RU" i="1" kern="1200" dirty="0">
                <a:solidFill>
                  <a:prstClr val="white"/>
                </a:solidFill>
              </a:rPr>
              <a:t>и</a:t>
            </a:r>
            <a:r>
              <a:rPr lang="ru-RU" i="1" kern="1200" dirty="0" smtClean="0">
                <a:solidFill>
                  <a:prstClr val="white"/>
                </a:solidFill>
              </a:rPr>
              <a:t>нформирование о программах и проектах, направленных  на духовно-нравственное, гражданское  и трудовое воспитание.</a:t>
            </a:r>
            <a:endParaRPr lang="ru-RU" i="1" kern="1200" dirty="0">
              <a:solidFill>
                <a:prstClr val="white"/>
              </a:solidFill>
            </a:endParaRPr>
          </a:p>
          <a:p>
            <a:pPr defTabSz="914400" rtl="0"/>
            <a:endParaRPr lang="ru-RU" i="1" kern="1200" dirty="0">
              <a:solidFill>
                <a:srgbClr val="C00000"/>
              </a:solidFill>
            </a:endParaRPr>
          </a:p>
        </p:txBody>
      </p:sp>
      <p:sp>
        <p:nvSpPr>
          <p:cNvPr id="47" name="Прямоугольник: усеченные противолежащие углы 1">
            <a:extLst>
              <a:ext uri="{FF2B5EF4-FFF2-40B4-BE49-F238E27FC236}">
                <a16:creationId xmlns="" xmlns:a16="http://schemas.microsoft.com/office/drawing/2014/main" id="{9E18BB58-A378-4157-8ED9-D603CC5604D8}"/>
              </a:ext>
            </a:extLst>
          </p:cNvPr>
          <p:cNvSpPr/>
          <p:nvPr/>
        </p:nvSpPr>
        <p:spPr>
          <a:xfrm>
            <a:off x="3955350" y="2190699"/>
            <a:ext cx="3724617" cy="4170170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1FA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177800" defTabSz="914400" rtl="0">
              <a:buFont typeface="Wingdings" panose="05000000000000000000" pitchFamily="2" charset="2"/>
              <a:buChar char="ü"/>
            </a:pPr>
            <a:r>
              <a:rPr lang="ru-RU" i="1" kern="1200" dirty="0" smtClean="0">
                <a:solidFill>
                  <a:prstClr val="white"/>
                </a:solidFill>
              </a:rPr>
              <a:t>демонстрация опыта работы библиотеки  коллегам из других образовательных организаций;</a:t>
            </a:r>
          </a:p>
          <a:p>
            <a:pPr marL="177800" indent="-177800" defTabSz="914400" rtl="0">
              <a:buFont typeface="Wingdings" panose="05000000000000000000" pitchFamily="2" charset="2"/>
              <a:buChar char="ü"/>
            </a:pPr>
            <a:r>
              <a:rPr lang="ru-RU" i="1" kern="1200" dirty="0">
                <a:solidFill>
                  <a:prstClr val="white"/>
                </a:solidFill>
              </a:rPr>
              <a:t> </a:t>
            </a:r>
            <a:r>
              <a:rPr lang="ru-RU" i="1" kern="1200" dirty="0" smtClean="0">
                <a:solidFill>
                  <a:prstClr val="white"/>
                </a:solidFill>
              </a:rPr>
              <a:t>освещение  достижений и инновационных форм работы .</a:t>
            </a:r>
            <a:endParaRPr lang="ru-RU" i="1" kern="1200" dirty="0">
              <a:solidFill>
                <a:prstClr val="white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5171" y="141853"/>
            <a:ext cx="1387904" cy="130307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8692738" y="6175169"/>
            <a:ext cx="3499262" cy="5736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 rtl="0"/>
            <a:endParaRPr lang="ru-RU" sz="1600" i="1" kern="1200" dirty="0" smtClean="0">
              <a:solidFill>
                <a:srgbClr val="FF0000"/>
              </a:solidFill>
            </a:endParaRPr>
          </a:p>
          <a:p>
            <a:pPr defTabSz="914400" rtl="0"/>
            <a:r>
              <a:rPr lang="ru-RU" sz="1600" i="1" kern="1200" dirty="0" smtClean="0">
                <a:solidFill>
                  <a:srgbClr val="FF0000"/>
                </a:solidFill>
              </a:rPr>
              <a:t>2-я страница</a:t>
            </a:r>
            <a:endParaRPr lang="ru-RU" sz="1600" i="1" kern="1200" dirty="0">
              <a:solidFill>
                <a:srgbClr val="FF0000"/>
              </a:solidFill>
            </a:endParaRPr>
          </a:p>
        </p:txBody>
      </p:sp>
      <p:sp>
        <p:nvSpPr>
          <p:cNvPr id="16" name="Полилиния: фигура 84">
            <a:extLst>
              <a:ext uri="{FF2B5EF4-FFF2-40B4-BE49-F238E27FC236}">
                <a16:creationId xmlns="" xmlns:a16="http://schemas.microsoft.com/office/drawing/2014/main" id="{F20CD6A8-2FA7-459A-80E4-0F29F4909C69}"/>
              </a:ext>
            </a:extLst>
          </p:cNvPr>
          <p:cNvSpPr/>
          <p:nvPr/>
        </p:nvSpPr>
        <p:spPr>
          <a:xfrm>
            <a:off x="131691" y="1553250"/>
            <a:ext cx="3630821" cy="505458"/>
          </a:xfrm>
          <a:custGeom>
            <a:avLst/>
            <a:gdLst>
              <a:gd name="connsiteX0" fmla="*/ 0 w 1663824"/>
              <a:gd name="connsiteY0" fmla="*/ 66165 h 661648"/>
              <a:gd name="connsiteX1" fmla="*/ 66165 w 1663824"/>
              <a:gd name="connsiteY1" fmla="*/ 0 h 661648"/>
              <a:gd name="connsiteX2" fmla="*/ 1597659 w 1663824"/>
              <a:gd name="connsiteY2" fmla="*/ 0 h 661648"/>
              <a:gd name="connsiteX3" fmla="*/ 1663824 w 1663824"/>
              <a:gd name="connsiteY3" fmla="*/ 66165 h 661648"/>
              <a:gd name="connsiteX4" fmla="*/ 1663824 w 1663824"/>
              <a:gd name="connsiteY4" fmla="*/ 595483 h 661648"/>
              <a:gd name="connsiteX5" fmla="*/ 1597659 w 1663824"/>
              <a:gd name="connsiteY5" fmla="*/ 661648 h 661648"/>
              <a:gd name="connsiteX6" fmla="*/ 66165 w 1663824"/>
              <a:gd name="connsiteY6" fmla="*/ 661648 h 661648"/>
              <a:gd name="connsiteX7" fmla="*/ 0 w 1663824"/>
              <a:gd name="connsiteY7" fmla="*/ 595483 h 661648"/>
              <a:gd name="connsiteX8" fmla="*/ 0 w 1663824"/>
              <a:gd name="connsiteY8" fmla="*/ 66165 h 661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3824" h="661648">
                <a:moveTo>
                  <a:pt x="0" y="66165"/>
                </a:moveTo>
                <a:cubicBezTo>
                  <a:pt x="0" y="29623"/>
                  <a:pt x="29623" y="0"/>
                  <a:pt x="66165" y="0"/>
                </a:cubicBezTo>
                <a:lnTo>
                  <a:pt x="1597659" y="0"/>
                </a:lnTo>
                <a:cubicBezTo>
                  <a:pt x="1634201" y="0"/>
                  <a:pt x="1663824" y="29623"/>
                  <a:pt x="1663824" y="66165"/>
                </a:cubicBezTo>
                <a:lnTo>
                  <a:pt x="1663824" y="595483"/>
                </a:lnTo>
                <a:cubicBezTo>
                  <a:pt x="1663824" y="632025"/>
                  <a:pt x="1634201" y="661648"/>
                  <a:pt x="1597659" y="661648"/>
                </a:cubicBezTo>
                <a:lnTo>
                  <a:pt x="66165" y="661648"/>
                </a:lnTo>
                <a:cubicBezTo>
                  <a:pt x="29623" y="661648"/>
                  <a:pt x="0" y="632025"/>
                  <a:pt x="0" y="595483"/>
                </a:cubicBezTo>
                <a:lnTo>
                  <a:pt x="0" y="66165"/>
                </a:lnTo>
                <a:close/>
              </a:path>
            </a:pathLst>
          </a:custGeom>
          <a:solidFill>
            <a:srgbClr val="02746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479" tIns="44779" rIns="57479" bIns="44779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>
              <a:solidFill>
                <a:prstClr val="white"/>
              </a:solidFill>
            </a:endParaRPr>
          </a:p>
          <a:p>
            <a:pPr algn="ctr" defTabSz="889000">
              <a:lnSpc>
                <a:spcPct val="80000"/>
              </a:lnSpc>
              <a:spcBef>
                <a:spcPct val="0"/>
              </a:spcBef>
            </a:pPr>
            <a:r>
              <a:rPr lang="ru-RU" sz="2000" b="1" dirty="0" smtClean="0">
                <a:solidFill>
                  <a:prstClr val="white"/>
                </a:solidFill>
              </a:rPr>
              <a:t>Культурно-просветительская </a:t>
            </a:r>
            <a:r>
              <a:rPr lang="ru-RU" sz="2000" b="1" dirty="0">
                <a:solidFill>
                  <a:prstClr val="white"/>
                </a:solidFill>
              </a:rPr>
              <a:t>и воспитательная деятельность</a:t>
            </a:r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kern="1200" dirty="0">
              <a:solidFill>
                <a:prstClr val="white"/>
              </a:solidFill>
              <a:latin typeface="Inter"/>
            </a:endParaRPr>
          </a:p>
        </p:txBody>
      </p:sp>
      <p:sp>
        <p:nvSpPr>
          <p:cNvPr id="17" name="Полилиния: фигура 84">
            <a:extLst>
              <a:ext uri="{FF2B5EF4-FFF2-40B4-BE49-F238E27FC236}">
                <a16:creationId xmlns="" xmlns:a16="http://schemas.microsoft.com/office/drawing/2014/main" id="{F20CD6A8-2FA7-459A-80E4-0F29F4909C69}"/>
              </a:ext>
            </a:extLst>
          </p:cNvPr>
          <p:cNvSpPr/>
          <p:nvPr/>
        </p:nvSpPr>
        <p:spPr>
          <a:xfrm>
            <a:off x="3955350" y="1517040"/>
            <a:ext cx="3630821" cy="505458"/>
          </a:xfrm>
          <a:custGeom>
            <a:avLst/>
            <a:gdLst>
              <a:gd name="connsiteX0" fmla="*/ 0 w 1663824"/>
              <a:gd name="connsiteY0" fmla="*/ 66165 h 661648"/>
              <a:gd name="connsiteX1" fmla="*/ 66165 w 1663824"/>
              <a:gd name="connsiteY1" fmla="*/ 0 h 661648"/>
              <a:gd name="connsiteX2" fmla="*/ 1597659 w 1663824"/>
              <a:gd name="connsiteY2" fmla="*/ 0 h 661648"/>
              <a:gd name="connsiteX3" fmla="*/ 1663824 w 1663824"/>
              <a:gd name="connsiteY3" fmla="*/ 66165 h 661648"/>
              <a:gd name="connsiteX4" fmla="*/ 1663824 w 1663824"/>
              <a:gd name="connsiteY4" fmla="*/ 595483 h 661648"/>
              <a:gd name="connsiteX5" fmla="*/ 1597659 w 1663824"/>
              <a:gd name="connsiteY5" fmla="*/ 661648 h 661648"/>
              <a:gd name="connsiteX6" fmla="*/ 66165 w 1663824"/>
              <a:gd name="connsiteY6" fmla="*/ 661648 h 661648"/>
              <a:gd name="connsiteX7" fmla="*/ 0 w 1663824"/>
              <a:gd name="connsiteY7" fmla="*/ 595483 h 661648"/>
              <a:gd name="connsiteX8" fmla="*/ 0 w 1663824"/>
              <a:gd name="connsiteY8" fmla="*/ 66165 h 661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3824" h="661648">
                <a:moveTo>
                  <a:pt x="0" y="66165"/>
                </a:moveTo>
                <a:cubicBezTo>
                  <a:pt x="0" y="29623"/>
                  <a:pt x="29623" y="0"/>
                  <a:pt x="66165" y="0"/>
                </a:cubicBezTo>
                <a:lnTo>
                  <a:pt x="1597659" y="0"/>
                </a:lnTo>
                <a:cubicBezTo>
                  <a:pt x="1634201" y="0"/>
                  <a:pt x="1663824" y="29623"/>
                  <a:pt x="1663824" y="66165"/>
                </a:cubicBezTo>
                <a:lnTo>
                  <a:pt x="1663824" y="595483"/>
                </a:lnTo>
                <a:cubicBezTo>
                  <a:pt x="1663824" y="632025"/>
                  <a:pt x="1634201" y="661648"/>
                  <a:pt x="1597659" y="661648"/>
                </a:cubicBezTo>
                <a:lnTo>
                  <a:pt x="66165" y="661648"/>
                </a:lnTo>
                <a:cubicBezTo>
                  <a:pt x="29623" y="661648"/>
                  <a:pt x="0" y="632025"/>
                  <a:pt x="0" y="595483"/>
                </a:cubicBezTo>
                <a:lnTo>
                  <a:pt x="0" y="66165"/>
                </a:lnTo>
                <a:close/>
              </a:path>
            </a:pathLst>
          </a:custGeom>
          <a:solidFill>
            <a:srgbClr val="02746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479" tIns="44779" rIns="57479" bIns="44779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>
              <a:solidFill>
                <a:prstClr val="white"/>
              </a:solidFill>
            </a:endParaRPr>
          </a:p>
          <a:p>
            <a:pPr algn="ctr" defTabSz="8890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prstClr val="white"/>
                </a:solidFill>
              </a:rPr>
              <a:t>Обмен опытом и продвижение лучших практик</a:t>
            </a:r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 smtClean="0">
              <a:solidFill>
                <a:prstClr val="white"/>
              </a:solidFill>
            </a:endParaRPr>
          </a:p>
        </p:txBody>
      </p:sp>
      <p:sp>
        <p:nvSpPr>
          <p:cNvPr id="18" name="Полилиния: фигура 84">
            <a:extLst>
              <a:ext uri="{FF2B5EF4-FFF2-40B4-BE49-F238E27FC236}">
                <a16:creationId xmlns="" xmlns:a16="http://schemas.microsoft.com/office/drawing/2014/main" id="{F20CD6A8-2FA7-459A-80E4-0F29F4909C69}"/>
              </a:ext>
            </a:extLst>
          </p:cNvPr>
          <p:cNvSpPr/>
          <p:nvPr/>
        </p:nvSpPr>
        <p:spPr>
          <a:xfrm>
            <a:off x="7884848" y="1553250"/>
            <a:ext cx="3630821" cy="505458"/>
          </a:xfrm>
          <a:custGeom>
            <a:avLst/>
            <a:gdLst>
              <a:gd name="connsiteX0" fmla="*/ 0 w 1663824"/>
              <a:gd name="connsiteY0" fmla="*/ 66165 h 661648"/>
              <a:gd name="connsiteX1" fmla="*/ 66165 w 1663824"/>
              <a:gd name="connsiteY1" fmla="*/ 0 h 661648"/>
              <a:gd name="connsiteX2" fmla="*/ 1597659 w 1663824"/>
              <a:gd name="connsiteY2" fmla="*/ 0 h 661648"/>
              <a:gd name="connsiteX3" fmla="*/ 1663824 w 1663824"/>
              <a:gd name="connsiteY3" fmla="*/ 66165 h 661648"/>
              <a:gd name="connsiteX4" fmla="*/ 1663824 w 1663824"/>
              <a:gd name="connsiteY4" fmla="*/ 595483 h 661648"/>
              <a:gd name="connsiteX5" fmla="*/ 1597659 w 1663824"/>
              <a:gd name="connsiteY5" fmla="*/ 661648 h 661648"/>
              <a:gd name="connsiteX6" fmla="*/ 66165 w 1663824"/>
              <a:gd name="connsiteY6" fmla="*/ 661648 h 661648"/>
              <a:gd name="connsiteX7" fmla="*/ 0 w 1663824"/>
              <a:gd name="connsiteY7" fmla="*/ 595483 h 661648"/>
              <a:gd name="connsiteX8" fmla="*/ 0 w 1663824"/>
              <a:gd name="connsiteY8" fmla="*/ 66165 h 661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3824" h="661648">
                <a:moveTo>
                  <a:pt x="0" y="66165"/>
                </a:moveTo>
                <a:cubicBezTo>
                  <a:pt x="0" y="29623"/>
                  <a:pt x="29623" y="0"/>
                  <a:pt x="66165" y="0"/>
                </a:cubicBezTo>
                <a:lnTo>
                  <a:pt x="1597659" y="0"/>
                </a:lnTo>
                <a:cubicBezTo>
                  <a:pt x="1634201" y="0"/>
                  <a:pt x="1663824" y="29623"/>
                  <a:pt x="1663824" y="66165"/>
                </a:cubicBezTo>
                <a:lnTo>
                  <a:pt x="1663824" y="595483"/>
                </a:lnTo>
                <a:cubicBezTo>
                  <a:pt x="1663824" y="632025"/>
                  <a:pt x="1634201" y="661648"/>
                  <a:pt x="1597659" y="661648"/>
                </a:cubicBezTo>
                <a:lnTo>
                  <a:pt x="66165" y="661648"/>
                </a:lnTo>
                <a:cubicBezTo>
                  <a:pt x="29623" y="661648"/>
                  <a:pt x="0" y="632025"/>
                  <a:pt x="0" y="595483"/>
                </a:cubicBezTo>
                <a:lnTo>
                  <a:pt x="0" y="66165"/>
                </a:lnTo>
                <a:close/>
              </a:path>
            </a:pathLst>
          </a:custGeom>
          <a:solidFill>
            <a:srgbClr val="02746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479" tIns="44779" rIns="57479" bIns="44779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>
              <a:solidFill>
                <a:prstClr val="white"/>
              </a:solidFill>
            </a:endParaRPr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>
              <a:solidFill>
                <a:prstClr val="white"/>
              </a:solidFill>
            </a:endParaRPr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>
              <a:solidFill>
                <a:prstClr val="white"/>
              </a:solidFill>
            </a:endParaRPr>
          </a:p>
          <a:p>
            <a:pPr algn="ctr" defTabSz="889000">
              <a:lnSpc>
                <a:spcPct val="80000"/>
              </a:lnSpc>
              <a:spcBef>
                <a:spcPct val="0"/>
              </a:spcBef>
            </a:pPr>
            <a:r>
              <a:rPr lang="ru-RU" sz="2000" b="1" dirty="0">
                <a:solidFill>
                  <a:prstClr val="white"/>
                </a:solidFill>
              </a:rPr>
              <a:t>Создание цифровой среды</a:t>
            </a:r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dirty="0" smtClean="0">
              <a:solidFill>
                <a:prstClr val="white"/>
              </a:solidFill>
            </a:endParaRPr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kern="1200" dirty="0">
              <a:solidFill>
                <a:prstClr val="white"/>
              </a:solidFill>
              <a:latin typeface="Inter"/>
            </a:endParaRPr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kern="1200" dirty="0">
              <a:solidFill>
                <a:prstClr val="white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04590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4285" y="1005758"/>
            <a:ext cx="108492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rtl="0"/>
            <a:endParaRPr lang="ru-RU" sz="2800" kern="1200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defTabSz="914400" rtl="0"/>
            <a:endParaRPr lang="ru-RU" sz="2800" kern="12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7" name="Заголовок 3">
            <a:extLst>
              <a:ext uri="{FF2B5EF4-FFF2-40B4-BE49-F238E27FC236}">
                <a16:creationId xmlns="" xmlns:a16="http://schemas.microsoft.com/office/drawing/2014/main" id="{03736E64-7EDA-DD7D-549E-836532E27F32}"/>
              </a:ext>
            </a:extLst>
          </p:cNvPr>
          <p:cNvSpPr txBox="1">
            <a:spLocks/>
          </p:cNvSpPr>
          <p:nvPr/>
        </p:nvSpPr>
        <p:spPr>
          <a:xfrm>
            <a:off x="1" y="-123110"/>
            <a:ext cx="12192000" cy="107721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Обзор сайтов ИБЦ </a:t>
            </a:r>
            <a:r>
              <a:rPr lang="ru-RU" sz="3200" dirty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ru-RU" sz="3200" dirty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ru-RU" sz="3200" dirty="0">
                <a:solidFill>
                  <a:prstClr val="white">
                    <a:lumMod val="75000"/>
                  </a:prstClr>
                </a:solidFill>
                <a:latin typeface="Arial Black" panose="020B0A04020102020204" pitchFamily="34" charset="0"/>
              </a:rPr>
              <a:t>Анализ ситуации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533" b="56711" l="77200" r="842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316" t="47696" r="14842" b="43602"/>
          <a:stretch/>
        </p:blipFill>
        <p:spPr bwMode="auto">
          <a:xfrm>
            <a:off x="524285" y="-32275"/>
            <a:ext cx="1542364" cy="853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083011"/>
              </p:ext>
            </p:extLst>
          </p:nvPr>
        </p:nvGraphicFramePr>
        <p:xfrm>
          <a:off x="524284" y="1128159"/>
          <a:ext cx="11172910" cy="4161894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701278"/>
                <a:gridCol w="7627294"/>
                <a:gridCol w="2844338"/>
              </a:tblGrid>
              <a:tr h="790988">
                <a:tc>
                  <a:txBody>
                    <a:bodyPr/>
                    <a:lstStyle/>
                    <a:p>
                      <a:pPr indent="-12065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 п/п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ОО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Рейтинг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644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ИНФОРМАЦИОННО-БИБЛИОТЕЧНЫЕ ЦЕНТРЫ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644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1.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МБОУ ООШ с. Иннокентьевка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644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2.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МБОУ СОШ с. </a:t>
                      </a:r>
                      <a:r>
                        <a:rPr lang="ru-RU" sz="1400" b="1" dirty="0" err="1">
                          <a:effectLst/>
                        </a:rPr>
                        <a:t>Лидога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644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3.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МБОУ СОШ №1 с. Троицкое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644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4.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МБОУ СОШ с. </a:t>
                      </a:r>
                      <a:r>
                        <a:rPr lang="ru-RU" sz="1400" b="1" dirty="0" err="1">
                          <a:effectLst/>
                        </a:rPr>
                        <a:t>Найхин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644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5.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МБОУ СОШ </a:t>
                      </a:r>
                      <a:r>
                        <a:rPr lang="ru-RU" sz="1400" b="1" dirty="0" err="1">
                          <a:effectLst/>
                        </a:rPr>
                        <a:t>с.Дубовый</a:t>
                      </a:r>
                      <a:r>
                        <a:rPr lang="ru-RU" sz="1400" b="1" dirty="0">
                          <a:effectLst/>
                        </a:rPr>
                        <a:t> Мыс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6446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ШКОЛЬНЫЕ БИБЛИОТЕКИ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644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6.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МБОУ ООШ п. </a:t>
                      </a:r>
                      <a:r>
                        <a:rPr lang="ru-RU" sz="1400" b="1" dirty="0" err="1">
                          <a:effectLst/>
                        </a:rPr>
                        <a:t>Синда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644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7.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МБОУ ООШ с. Арсеньево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644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8.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МБОУ ООШ с. </a:t>
                      </a:r>
                      <a:r>
                        <a:rPr lang="ru-RU" sz="1400" b="1" dirty="0" err="1">
                          <a:effectLst/>
                        </a:rPr>
                        <a:t>Дада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644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9.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МБОУ ООШ с. Верхний </a:t>
                      </a:r>
                      <a:r>
                        <a:rPr lang="ru-RU" sz="1400" b="1" dirty="0" err="1">
                          <a:effectLst/>
                        </a:rPr>
                        <a:t>Нерген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111500" y="2524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 descr="Похожее изображение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649" y="3883232"/>
            <a:ext cx="4479887" cy="335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Картинки по запросу интернет сайт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523" y="4879417"/>
            <a:ext cx="4346030" cy="203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27" t="12122" r="25714" b="4185"/>
          <a:stretch/>
        </p:blipFill>
        <p:spPr bwMode="auto">
          <a:xfrm>
            <a:off x="9407488" y="1829236"/>
            <a:ext cx="2268690" cy="31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551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D2389AF5-B7B8-4215-866A-18A105EB2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0340" y="315734"/>
            <a:ext cx="2427013" cy="11885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D2389AF5-B7B8-4215-866A-18A105EB2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0260" y="0"/>
            <a:ext cx="2427013" cy="11885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70896" y="2550795"/>
            <a:ext cx="2780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rtl="0"/>
            <a:r>
              <a:rPr lang="ru-RU" sz="4000" kern="1200" dirty="0">
                <a:solidFill>
                  <a:prstClr val="white"/>
                </a:solidFill>
                <a:latin typeface="Airport" panose="02000506020000020004" pitchFamily="2" charset="0"/>
              </a:rPr>
              <a:t>ПОВЕСТКА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1691" y="1027939"/>
            <a:ext cx="3823659" cy="323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rtl="0">
              <a:lnSpc>
                <a:spcPts val="1700"/>
              </a:lnSpc>
              <a:tabLst>
                <a:tab pos="268288" algn="l"/>
              </a:tabLst>
            </a:pPr>
            <a:r>
              <a:rPr lang="ru-RU" sz="2000" kern="1200" dirty="0">
                <a:solidFill>
                  <a:prstClr val="black"/>
                </a:solidFill>
              </a:rPr>
              <a:t>	</a:t>
            </a:r>
            <a:r>
              <a:rPr lang="ru-RU" sz="1600" i="1" kern="1200" dirty="0">
                <a:solidFill>
                  <a:srgbClr val="C00000"/>
                </a:solidFill>
              </a:rPr>
              <a:t>	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2879"/>
            <a:ext cx="12192000" cy="90710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9012" y="141853"/>
            <a:ext cx="96061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0"/>
            <a:r>
              <a:rPr lang="ru-RU" sz="3000" b="1" kern="1200" dirty="0" smtClean="0">
                <a:solidFill>
                  <a:prstClr val="white"/>
                </a:solidFill>
              </a:rPr>
              <a:t>ПОКАЗАТЕЛИ МОНИТОРИНГА</a:t>
            </a:r>
            <a:endParaRPr lang="ru-RU" sz="3000" i="1" kern="1200" dirty="0">
              <a:solidFill>
                <a:prstClr val="white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037" y="101093"/>
            <a:ext cx="139065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659554"/>
              </p:ext>
            </p:extLst>
          </p:nvPr>
        </p:nvGraphicFramePr>
        <p:xfrm>
          <a:off x="838200" y="1351488"/>
          <a:ext cx="10515600" cy="5203691"/>
        </p:xfrm>
        <a:graphic>
          <a:graphicData uri="http://schemas.openxmlformats.org/drawingml/2006/table">
            <a:tbl>
              <a:tblPr firstRow="1" firstCol="1" bandRow="1">
                <a:tableStyleId>{2A488322-F2BA-4B5B-9748-0D474271808F}</a:tableStyleId>
              </a:tblPr>
              <a:tblGrid>
                <a:gridCol w="897633"/>
                <a:gridCol w="7319499"/>
                <a:gridCol w="2298468"/>
              </a:tblGrid>
              <a:tr h="6289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800" dirty="0">
                          <a:effectLst/>
                        </a:rPr>
                        <a:t>№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800" dirty="0">
                          <a:effectLst/>
                        </a:rPr>
                        <a:t>Соответствие требованиям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800">
                          <a:effectLst/>
                        </a:rPr>
                        <a:t>Максимальное количество баллов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30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1.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Простота навигации</a:t>
                      </a:r>
                      <a:r>
                        <a:rPr lang="ru-RU" sz="1800" spc="-15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5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2.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Информативность</a:t>
                      </a:r>
                      <a:r>
                        <a:rPr lang="ru-RU" sz="1800" spc="-15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95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3.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Качество представленных ресурсов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9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4.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Чёткость структуры и систематизации  материалов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00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5.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Регулярность обновления материалов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91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6.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Наличие информации об ИБЦ, ШБ (история, режим работы, контакты, кадры, структура (зонирование), услуги, контрольные показатели (количество читателей, посещаемость, книговыдача);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91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7.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Наличие нормативно-правовых документов (Концепции развития ИБЦ, правил пользования ИБЦ, положения об ИБЦ, должностной инструкции работника ИБЦ, плана работы на учебный год, анализа работы ИБЦ);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2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8.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Наличие информации о библиотечно-информационных ресурсах и каталогах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18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9.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Наличие новостного блока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91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10.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Наличие на сайте методических материалов представляющих интерес для библиотекарей (сценариев мероприятий, библиотечных уроков, викторин, библиотечных выставок и других материалов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1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11.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Наличие календаря знаменательных дат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1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12.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Наличие обратной связи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13">
                <a:tc>
                  <a:txBody>
                    <a:bodyPr/>
                    <a:lstStyle/>
                    <a:p>
                      <a:pPr marL="228600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spc="-15">
                          <a:effectLst/>
                        </a:rPr>
                        <a:t>Всего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0145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D2389AF5-B7B8-4215-866A-18A105EB2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200340" y="315734"/>
            <a:ext cx="2427013" cy="11885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D2389AF5-B7B8-4215-866A-18A105EB2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700260" y="0"/>
            <a:ext cx="2427013" cy="11885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70896" y="2550795"/>
            <a:ext cx="2780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rtl="0"/>
            <a:r>
              <a:rPr lang="ru-RU" sz="4000" kern="1200" dirty="0">
                <a:solidFill>
                  <a:prstClr val="white"/>
                </a:solidFill>
                <a:latin typeface="Airport" panose="02000506020000020004" pitchFamily="2" charset="0"/>
              </a:rPr>
              <a:t>ПОВЕСТКА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1691" y="1027939"/>
            <a:ext cx="3823659" cy="323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rtl="0">
              <a:lnSpc>
                <a:spcPts val="1700"/>
              </a:lnSpc>
              <a:tabLst>
                <a:tab pos="268288" algn="l"/>
              </a:tabLst>
            </a:pPr>
            <a:r>
              <a:rPr lang="ru-RU" sz="2000" kern="1200" dirty="0">
                <a:solidFill>
                  <a:prstClr val="black"/>
                </a:solidFill>
              </a:rPr>
              <a:t>	</a:t>
            </a:r>
            <a:r>
              <a:rPr lang="ru-RU" sz="1600" i="1" kern="1200" dirty="0">
                <a:solidFill>
                  <a:srgbClr val="C00000"/>
                </a:solidFill>
              </a:rPr>
              <a:t>	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437" y="16678"/>
            <a:ext cx="12255665" cy="685512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9012" y="141853"/>
            <a:ext cx="960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rtl="0"/>
            <a:r>
              <a:rPr lang="ru-RU" sz="3000" b="1" kern="1200" dirty="0" smtClean="0">
                <a:solidFill>
                  <a:prstClr val="white"/>
                </a:solidFill>
              </a:rPr>
              <a:t>ЗАДАЧИ САЙТА ШКОЛЬНОЙ БИБЛИОТЕКИ/ ИНФОРМАЦИОННО-БИБЛИОТЕЧНОГО ЦЕНТРА</a:t>
            </a:r>
            <a:endParaRPr lang="ru-RU" sz="3000" i="1" kern="1200" dirty="0">
              <a:solidFill>
                <a:prstClr val="white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550722" y="2923772"/>
            <a:ext cx="4243016" cy="740987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20707" y="3017266"/>
            <a:ext cx="410304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kern="1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КАРТА  САЙТА ШБ/ИБЦ 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Левая фигурная скобка 4"/>
          <p:cNvSpPr/>
          <p:nvPr/>
        </p:nvSpPr>
        <p:spPr>
          <a:xfrm rot="5400000">
            <a:off x="5300666" y="7593"/>
            <a:ext cx="538875" cy="8028872"/>
          </a:xfrm>
          <a:prstGeom prst="leftBrac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06149" y="4250011"/>
            <a:ext cx="3294969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3094" y="4316555"/>
            <a:ext cx="30010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kern="1200" dirty="0" smtClean="0">
                <a:solidFill>
                  <a:srgbClr val="C00000"/>
                </a:solidFill>
              </a:rPr>
              <a:t>ПЛАТФОРМА  </a:t>
            </a:r>
            <a:r>
              <a:rPr lang="ru-RU" sz="2400" b="1" kern="1200" dirty="0">
                <a:solidFill>
                  <a:srgbClr val="C00000"/>
                </a:solidFill>
              </a:rPr>
              <a:t>САЙТА 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75134" y="5329354"/>
            <a:ext cx="2807505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275134" y="5344935"/>
            <a:ext cx="2738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kern="1200" dirty="0" smtClean="0">
                <a:solidFill>
                  <a:prstClr val="white"/>
                </a:solidFill>
              </a:rPr>
              <a:t>ШКОЛЬНЫЙ  САЙТ </a:t>
            </a:r>
            <a:endParaRPr lang="ru-RU" sz="2400" dirty="0">
              <a:solidFill>
                <a:prstClr val="black"/>
              </a:solidFill>
            </a:endParaRPr>
          </a:p>
        </p:txBody>
      </p:sp>
      <p:cxnSp>
        <p:nvCxnSpPr>
          <p:cNvPr id="40" name="Скругленная соединительная линия 39"/>
          <p:cNvCxnSpPr/>
          <p:nvPr/>
        </p:nvCxnSpPr>
        <p:spPr>
          <a:xfrm>
            <a:off x="2275134" y="5806600"/>
            <a:ext cx="1484416" cy="525198"/>
          </a:xfrm>
          <a:prstGeom prst="curvedConnector3">
            <a:avLst>
              <a:gd name="adj1" fmla="val 138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кругленная соединительная линия 40"/>
          <p:cNvCxnSpPr/>
          <p:nvPr/>
        </p:nvCxnSpPr>
        <p:spPr>
          <a:xfrm>
            <a:off x="2275134" y="4766170"/>
            <a:ext cx="1484416" cy="525198"/>
          </a:xfrm>
          <a:prstGeom prst="curvedConnector3">
            <a:avLst>
              <a:gd name="adj1" fmla="val 138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Скругленный прямоугольник 44"/>
          <p:cNvSpPr/>
          <p:nvPr/>
        </p:nvSpPr>
        <p:spPr>
          <a:xfrm>
            <a:off x="871381" y="6266576"/>
            <a:ext cx="2807505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05976" y="6266576"/>
            <a:ext cx="2523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kern="1200" dirty="0" smtClean="0">
                <a:solidFill>
                  <a:prstClr val="white"/>
                </a:solidFill>
              </a:rPr>
              <a:t>   САЙТ   ШБ/ИБЦ </a:t>
            </a:r>
            <a:endParaRPr lang="ru-RU" sz="2400" dirty="0">
              <a:solidFill>
                <a:prstClr val="black"/>
              </a:solidFill>
            </a:endParaRPr>
          </a:p>
        </p:txBody>
      </p:sp>
      <p:cxnSp>
        <p:nvCxnSpPr>
          <p:cNvPr id="20" name="Скругленная соединительная линия 19"/>
          <p:cNvCxnSpPr/>
          <p:nvPr/>
        </p:nvCxnSpPr>
        <p:spPr>
          <a:xfrm rot="10800000">
            <a:off x="2418679" y="2391217"/>
            <a:ext cx="1519035" cy="532555"/>
          </a:xfrm>
          <a:prstGeom prst="curvedConnector3">
            <a:avLst>
              <a:gd name="adj1" fmla="val -28959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33"/>
          <p:cNvSpPr/>
          <p:nvPr/>
        </p:nvSpPr>
        <p:spPr>
          <a:xfrm>
            <a:off x="100332" y="1897301"/>
            <a:ext cx="3294969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678887" y="1189714"/>
            <a:ext cx="1455974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8648" y="1897300"/>
            <a:ext cx="34024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kern="1200" dirty="0" smtClean="0">
                <a:solidFill>
                  <a:srgbClr val="C00000"/>
                </a:solidFill>
              </a:rPr>
              <a:t>ПОЛЬЗОВАТЕЛИ  </a:t>
            </a:r>
            <a:r>
              <a:rPr lang="ru-RU" sz="2400" b="1" kern="1200" dirty="0">
                <a:solidFill>
                  <a:srgbClr val="C00000"/>
                </a:solidFill>
              </a:rPr>
              <a:t>САЙТА 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850824" y="1246155"/>
            <a:ext cx="1112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kern="1200" dirty="0" smtClean="0">
                <a:solidFill>
                  <a:prstClr val="white"/>
                </a:solidFill>
              </a:rPr>
              <a:t>КОЛЛЕГИ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450553" y="1263127"/>
            <a:ext cx="1283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kern="1200" dirty="0" smtClean="0">
                <a:solidFill>
                  <a:prstClr val="white"/>
                </a:solidFill>
              </a:rPr>
              <a:t>РОДИТЕЛИ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248108" y="1193622"/>
            <a:ext cx="1688577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043520" y="1188501"/>
            <a:ext cx="1455974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222837" y="1239586"/>
            <a:ext cx="1131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kern="1200" dirty="0" smtClean="0">
                <a:solidFill>
                  <a:prstClr val="white"/>
                </a:solidFill>
              </a:rPr>
              <a:t>УЧЕНИКИ</a:t>
            </a:r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44" name="Скругленная соединительная линия 43"/>
          <p:cNvCxnSpPr/>
          <p:nvPr/>
        </p:nvCxnSpPr>
        <p:spPr>
          <a:xfrm flipV="1">
            <a:off x="353094" y="1608918"/>
            <a:ext cx="1742363" cy="283213"/>
          </a:xfrm>
          <a:prstGeom prst="curvedConnector3">
            <a:avLst>
              <a:gd name="adj1" fmla="val 79307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Скругленная соединительная линия 45"/>
          <p:cNvCxnSpPr/>
          <p:nvPr/>
        </p:nvCxnSpPr>
        <p:spPr>
          <a:xfrm flipV="1">
            <a:off x="3429424" y="1705874"/>
            <a:ext cx="1584024" cy="422258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кругленная соединительная линия 46"/>
          <p:cNvCxnSpPr/>
          <p:nvPr/>
        </p:nvCxnSpPr>
        <p:spPr>
          <a:xfrm flipV="1">
            <a:off x="3488852" y="1755694"/>
            <a:ext cx="2517190" cy="603271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Скругленный прямоугольник 50"/>
          <p:cNvSpPr/>
          <p:nvPr/>
        </p:nvSpPr>
        <p:spPr>
          <a:xfrm>
            <a:off x="6627354" y="1917793"/>
            <a:ext cx="1347786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cxnSp>
        <p:nvCxnSpPr>
          <p:cNvPr id="52" name="Скругленная соединительная линия 51"/>
          <p:cNvCxnSpPr/>
          <p:nvPr/>
        </p:nvCxnSpPr>
        <p:spPr>
          <a:xfrm flipV="1">
            <a:off x="6092396" y="2465634"/>
            <a:ext cx="844289" cy="439104"/>
          </a:xfrm>
          <a:prstGeom prst="curvedConnector3">
            <a:avLst>
              <a:gd name="adj1" fmla="val -80809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>
            <a:off x="6573602" y="1929552"/>
            <a:ext cx="1401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kern="1200" dirty="0" smtClean="0">
                <a:solidFill>
                  <a:srgbClr val="C00000"/>
                </a:solidFill>
              </a:rPr>
              <a:t>КОНТЕНТ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8249006" y="1246155"/>
            <a:ext cx="1622375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0482662" y="1207964"/>
            <a:ext cx="1455974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cxnSp>
        <p:nvCxnSpPr>
          <p:cNvPr id="72" name="Скругленная соединительная линия 71"/>
          <p:cNvCxnSpPr/>
          <p:nvPr/>
        </p:nvCxnSpPr>
        <p:spPr>
          <a:xfrm flipV="1">
            <a:off x="7975140" y="1762314"/>
            <a:ext cx="1584024" cy="422258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Скругленная соединительная линия 72"/>
          <p:cNvCxnSpPr/>
          <p:nvPr/>
        </p:nvCxnSpPr>
        <p:spPr>
          <a:xfrm flipV="1">
            <a:off x="7975140" y="1762314"/>
            <a:ext cx="2938626" cy="633387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8249006" y="1267035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kern="1200" dirty="0" smtClean="0">
                <a:solidFill>
                  <a:prstClr val="white"/>
                </a:solidFill>
              </a:rPr>
              <a:t>ИНФОРМАЦИЯ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10470029" y="1239586"/>
            <a:ext cx="1468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kern="1200" dirty="0" smtClean="0">
                <a:solidFill>
                  <a:prstClr val="white"/>
                </a:solidFill>
              </a:rPr>
              <a:t>РАЗРАБОТКИ</a:t>
            </a:r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79" name="Прямая со стрелкой 78"/>
          <p:cNvCxnSpPr/>
          <p:nvPr/>
        </p:nvCxnSpPr>
        <p:spPr>
          <a:xfrm>
            <a:off x="9886258" y="1466043"/>
            <a:ext cx="58377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Скругленный прямоугольник 81"/>
          <p:cNvSpPr/>
          <p:nvPr/>
        </p:nvSpPr>
        <p:spPr>
          <a:xfrm>
            <a:off x="8052775" y="4316555"/>
            <a:ext cx="3294969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8199720" y="4371049"/>
            <a:ext cx="28004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kern="1200" dirty="0" smtClean="0">
                <a:solidFill>
                  <a:srgbClr val="C00000"/>
                </a:solidFill>
              </a:rPr>
              <a:t>СТРУКТУРА   </a:t>
            </a:r>
            <a:r>
              <a:rPr lang="ru-RU" sz="2400" b="1" kern="1200" dirty="0">
                <a:solidFill>
                  <a:srgbClr val="C00000"/>
                </a:solidFill>
              </a:rPr>
              <a:t>САЙТА 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613328" y="6239328"/>
            <a:ext cx="23004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kern="1200" dirty="0" smtClean="0">
                <a:solidFill>
                  <a:prstClr val="white"/>
                </a:solidFill>
              </a:rPr>
              <a:t>НОРМАТИВНЫЕ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8514609" y="6212082"/>
            <a:ext cx="2508566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6006042" y="5751291"/>
            <a:ext cx="2252016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10753336" y="5015788"/>
            <a:ext cx="1373937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330485" y="5028769"/>
            <a:ext cx="2807505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5775197" y="5084937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kern="1200" dirty="0" smtClean="0">
                <a:solidFill>
                  <a:prstClr val="white"/>
                </a:solidFill>
              </a:rPr>
              <a:t>ПЕРЕЧЕНЬ РЕСУРСОВ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10861459" y="5078568"/>
            <a:ext cx="1157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kern="1200" dirty="0" smtClean="0">
                <a:solidFill>
                  <a:prstClr val="white"/>
                </a:solidFill>
              </a:rPr>
              <a:t>НОВОСТИ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9088089" y="4931741"/>
            <a:ext cx="1373937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9250256" y="5033170"/>
            <a:ext cx="1037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kern="1200" dirty="0" smtClean="0">
                <a:solidFill>
                  <a:prstClr val="white"/>
                </a:solidFill>
              </a:rPr>
              <a:t>ССЫЛКИ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9010006" y="5723335"/>
            <a:ext cx="2869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kern="1200" dirty="0" smtClean="0">
                <a:solidFill>
                  <a:prstClr val="white"/>
                </a:solidFill>
              </a:rPr>
              <a:t>МЕТОДИЧЕСКАЯ КОПИЛКА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6252262" y="5838839"/>
            <a:ext cx="1909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kern="1200" dirty="0" smtClean="0">
                <a:solidFill>
                  <a:prstClr val="white"/>
                </a:solidFill>
              </a:rPr>
              <a:t>ОБРАТНАЯ СВЯЗЬ</a:t>
            </a:r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100" name="Скругленная соединительная линия 99"/>
          <p:cNvCxnSpPr/>
          <p:nvPr/>
        </p:nvCxnSpPr>
        <p:spPr>
          <a:xfrm>
            <a:off x="10482662" y="4832714"/>
            <a:ext cx="664825" cy="125199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кругленная соединительная линия 103"/>
          <p:cNvCxnSpPr/>
          <p:nvPr/>
        </p:nvCxnSpPr>
        <p:spPr>
          <a:xfrm>
            <a:off x="9206556" y="4793808"/>
            <a:ext cx="664825" cy="125199"/>
          </a:xfrm>
          <a:prstGeom prst="curvedConnector3">
            <a:avLst>
              <a:gd name="adj1" fmla="val 66076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Скругленная соединительная линия 106"/>
          <p:cNvCxnSpPr/>
          <p:nvPr/>
        </p:nvCxnSpPr>
        <p:spPr>
          <a:xfrm rot="10800000" flipV="1">
            <a:off x="7141849" y="4547387"/>
            <a:ext cx="910927" cy="40351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Скругленная соединительная линия 110"/>
          <p:cNvCxnSpPr/>
          <p:nvPr/>
        </p:nvCxnSpPr>
        <p:spPr>
          <a:xfrm rot="5400000">
            <a:off x="7984186" y="4905705"/>
            <a:ext cx="887015" cy="749836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Скругленная соединительная линия 112"/>
          <p:cNvCxnSpPr/>
          <p:nvPr/>
        </p:nvCxnSpPr>
        <p:spPr>
          <a:xfrm rot="5400000">
            <a:off x="8164407" y="5541347"/>
            <a:ext cx="1484433" cy="12700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Скругленная соединительная линия 114"/>
          <p:cNvCxnSpPr/>
          <p:nvPr/>
        </p:nvCxnSpPr>
        <p:spPr>
          <a:xfrm rot="5400000">
            <a:off x="10236401" y="5209642"/>
            <a:ext cx="808384" cy="12700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Скругленный прямоугольник 91"/>
          <p:cNvSpPr/>
          <p:nvPr/>
        </p:nvSpPr>
        <p:spPr>
          <a:xfrm>
            <a:off x="9040782" y="5618230"/>
            <a:ext cx="2807505" cy="516159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493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4285" y="1005758"/>
            <a:ext cx="108492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rtl="0"/>
            <a:endParaRPr lang="ru-RU" sz="2800" kern="1200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defTabSz="914400" rtl="0"/>
            <a:endParaRPr lang="ru-RU" sz="2800" kern="12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7" name="Заголовок 3">
            <a:extLst>
              <a:ext uri="{FF2B5EF4-FFF2-40B4-BE49-F238E27FC236}">
                <a16:creationId xmlns="" xmlns:a16="http://schemas.microsoft.com/office/drawing/2014/main" id="{03736E64-7EDA-DD7D-549E-836532E27F32}"/>
              </a:ext>
            </a:extLst>
          </p:cNvPr>
          <p:cNvSpPr txBox="1">
            <a:spLocks/>
          </p:cNvSpPr>
          <p:nvPr/>
        </p:nvSpPr>
        <p:spPr>
          <a:xfrm>
            <a:off x="1" y="123111"/>
            <a:ext cx="12192000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ВЫВОД</a:t>
            </a:r>
            <a:endParaRPr lang="ru-RU" sz="2400" kern="0" dirty="0" smtClean="0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533" b="56711" l="77200" r="842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316" t="47696" r="14842" b="43602"/>
          <a:stretch/>
        </p:blipFill>
        <p:spPr bwMode="auto">
          <a:xfrm>
            <a:off x="524285" y="-32275"/>
            <a:ext cx="1542364" cy="853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111500" y="2524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/>
            <a:endParaRPr lang="ru-RU" altLang="ru-RU" smtClean="0">
              <a:solidFill>
                <a:prstClr val="black"/>
              </a:solidFill>
            </a:endParaRPr>
          </a:p>
        </p:txBody>
      </p:sp>
      <p:pic>
        <p:nvPicPr>
          <p:cNvPr id="2052" name="Picture 4" descr="Похожее изображение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649" y="3883232"/>
            <a:ext cx="4479887" cy="335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4285" y="1361575"/>
            <a:ext cx="112085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" marR="24765" lvl="0" indent="4572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b="1" i="1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Библиотечная инновация - </a:t>
            </a:r>
            <a:r>
              <a:rPr lang="ru-RU" sz="2000" kern="1200" dirty="0">
                <a:solidFill>
                  <a:srgbClr val="231F20"/>
                </a:solidFill>
                <a:latin typeface="Times New Roman"/>
                <a:ea typeface="Times New Roman"/>
                <a:cs typeface="Times New Roman"/>
              </a:rPr>
              <a:t>это оригинальная, нестандартная идея, методика, проект, которые выходят за пределы существующих канонов и традиционных форм и отображают новый подход к </a:t>
            </a:r>
            <a:r>
              <a:rPr lang="ru-RU" sz="2000" kern="1200" dirty="0" smtClean="0">
                <a:solidFill>
                  <a:srgbClr val="231F20"/>
                </a:solidFill>
                <a:latin typeface="Times New Roman"/>
                <a:ea typeface="Times New Roman"/>
                <a:cs typeface="Times New Roman"/>
              </a:rPr>
              <a:t>содержанию </a:t>
            </a:r>
            <a:r>
              <a:rPr lang="ru-RU" sz="2000" kern="1200" dirty="0">
                <a:solidFill>
                  <a:srgbClr val="231F20"/>
                </a:solidFill>
                <a:latin typeface="Times New Roman"/>
                <a:ea typeface="Times New Roman"/>
                <a:cs typeface="Times New Roman"/>
              </a:rPr>
              <a:t>и организации библиотечного обслуживания, технологии управления библиотекой.</a:t>
            </a:r>
          </a:p>
          <a:p>
            <a:pPr marL="71755" marR="24765" lvl="0" indent="4572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kern="1200" dirty="0">
                <a:solidFill>
                  <a:srgbClr val="231F20"/>
                </a:solidFill>
                <a:latin typeface="Times New Roman"/>
                <a:ea typeface="Times New Roman"/>
                <a:cs typeface="Times New Roman"/>
              </a:rPr>
              <a:t>Первым и чрезвычайно важным этапом на </a:t>
            </a:r>
            <a:r>
              <a:rPr lang="ru-RU" sz="2000" kern="1200" spc="15" dirty="0">
                <a:solidFill>
                  <a:srgbClr val="231F20"/>
                </a:solidFill>
                <a:latin typeface="Times New Roman"/>
                <a:ea typeface="Times New Roman"/>
                <a:cs typeface="Times New Roman"/>
              </a:rPr>
              <a:t>пути </a:t>
            </a:r>
            <a:r>
              <a:rPr lang="ru-RU" sz="2000" kern="1200" dirty="0">
                <a:solidFill>
                  <a:srgbClr val="231F20"/>
                </a:solidFill>
                <a:latin typeface="Times New Roman"/>
                <a:ea typeface="Times New Roman"/>
                <a:cs typeface="Times New Roman"/>
              </a:rPr>
              <a:t>формирования информационных умений  учеников  являются  библиотечные  уроки,  во время которых закладываются основы библиографической грамотности.</a:t>
            </a:r>
          </a:p>
          <a:p>
            <a:pPr marL="71755" marR="24765" lvl="0" indent="4572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kern="1200" dirty="0">
                <a:solidFill>
                  <a:srgbClr val="231F20"/>
                </a:solidFill>
                <a:latin typeface="Times New Roman"/>
                <a:ea typeface="Times New Roman"/>
              </a:rPr>
              <a:t>Работая над разработками библиотечных занятий, библиотекари исходят из того, что они предназначены, в первую очередь, для учеников и должны подготовить их к самостоятельной работе с источниками информации. </a:t>
            </a:r>
          </a:p>
          <a:p>
            <a:pPr marL="71755" marR="24765" lvl="0" indent="4572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kern="1200" dirty="0">
                <a:solidFill>
                  <a:prstClr val="black"/>
                </a:solidFill>
                <a:latin typeface="Times New Roman"/>
                <a:ea typeface="Times New Roman"/>
              </a:rPr>
              <a:t>В связи с этим для большинства тем нужно готовить практические задачи,   во время выполнения которых ученики будут иметь возможность применять и демонстрировать свои библиографические умения.</a:t>
            </a:r>
            <a:endParaRPr lang="ru-RU" sz="2000" kern="12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6958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2_Тема Office">
  <a:themeElements>
    <a:clrScheme name="Другая 1">
      <a:dk1>
        <a:srgbClr val="FFFFFF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https://www.freeppt7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2627</TotalTime>
  <Words>1028</Words>
  <Application>Microsoft Office PowerPoint</Application>
  <DocSecurity>0</DocSecurity>
  <PresentationFormat>Произвольный</PresentationFormat>
  <Paragraphs>308</Paragraphs>
  <Slides>13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12_Тема Office</vt:lpstr>
      <vt:lpstr>6_Тема Office</vt:lpstr>
      <vt:lpstr>Тема Office</vt:lpstr>
      <vt:lpstr>1_Тема Office</vt:lpstr>
      <vt:lpstr>2_Тема Office</vt:lpstr>
      <vt:lpstr>Литейная</vt:lpstr>
      <vt:lpstr>https://www.freeppt7.com</vt:lpstr>
      <vt:lpstr>3_Тема Office</vt:lpstr>
      <vt:lpstr>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Шадуя Елена Викторовна</dc:creator>
  <cp:keywords/>
  <dc:description/>
  <cp:lastModifiedBy>User</cp:lastModifiedBy>
  <cp:revision>521</cp:revision>
  <cp:lastPrinted>2025-10-13T06:45:35Z</cp:lastPrinted>
  <dcterms:created xsi:type="dcterms:W3CDTF">2024-02-23T03:15:27Z</dcterms:created>
  <dcterms:modified xsi:type="dcterms:W3CDTF">2026-10-29T02:21:13Z</dcterms:modified>
  <cp:category/>
  <dc:identifier/>
  <cp:contentStatus/>
  <dc:language/>
  <cp:version/>
</cp:coreProperties>
</file>